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47"/>
  </p:notesMasterIdLst>
  <p:handoutMasterIdLst>
    <p:handoutMasterId r:id="rId48"/>
  </p:handoutMasterIdLst>
  <p:sldIdLst>
    <p:sldId id="301" r:id="rId5"/>
    <p:sldId id="360" r:id="rId6"/>
    <p:sldId id="279" r:id="rId7"/>
    <p:sldId id="391" r:id="rId8"/>
    <p:sldId id="390" r:id="rId9"/>
    <p:sldId id="361" r:id="rId10"/>
    <p:sldId id="362" r:id="rId11"/>
    <p:sldId id="370" r:id="rId12"/>
    <p:sldId id="374" r:id="rId13"/>
    <p:sldId id="366" r:id="rId14"/>
    <p:sldId id="371" r:id="rId15"/>
    <p:sldId id="372" r:id="rId16"/>
    <p:sldId id="373" r:id="rId17"/>
    <p:sldId id="367" r:id="rId18"/>
    <p:sldId id="368" r:id="rId19"/>
    <p:sldId id="363" r:id="rId20"/>
    <p:sldId id="375" r:id="rId21"/>
    <p:sldId id="376" r:id="rId22"/>
    <p:sldId id="379" r:id="rId23"/>
    <p:sldId id="377" r:id="rId24"/>
    <p:sldId id="378" r:id="rId25"/>
    <p:sldId id="380" r:id="rId26"/>
    <p:sldId id="381" r:id="rId27"/>
    <p:sldId id="364" r:id="rId28"/>
    <p:sldId id="394" r:id="rId29"/>
    <p:sldId id="395" r:id="rId30"/>
    <p:sldId id="396" r:id="rId31"/>
    <p:sldId id="397" r:id="rId32"/>
    <p:sldId id="398" r:id="rId33"/>
    <p:sldId id="393" r:id="rId34"/>
    <p:sldId id="382" r:id="rId35"/>
    <p:sldId id="383" r:id="rId36"/>
    <p:sldId id="384" r:id="rId37"/>
    <p:sldId id="385" r:id="rId38"/>
    <p:sldId id="365" r:id="rId39"/>
    <p:sldId id="386" r:id="rId40"/>
    <p:sldId id="369" r:id="rId41"/>
    <p:sldId id="387" r:id="rId42"/>
    <p:sldId id="388" r:id="rId43"/>
    <p:sldId id="389" r:id="rId44"/>
    <p:sldId id="316" r:id="rId45"/>
    <p:sldId id="275" r:id="rId46"/>
  </p:sldIdLst>
  <p:sldSz cx="9144000" cy="5143500" type="screen16x9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2B2D58-50A2-437C-9D3E-068956BE114E}">
          <p14:sldIdLst>
            <p14:sldId id="301"/>
            <p14:sldId id="360"/>
            <p14:sldId id="279"/>
            <p14:sldId id="391"/>
            <p14:sldId id="390"/>
            <p14:sldId id="361"/>
            <p14:sldId id="362"/>
            <p14:sldId id="370"/>
            <p14:sldId id="374"/>
            <p14:sldId id="366"/>
            <p14:sldId id="371"/>
            <p14:sldId id="372"/>
            <p14:sldId id="373"/>
            <p14:sldId id="367"/>
            <p14:sldId id="368"/>
            <p14:sldId id="363"/>
            <p14:sldId id="375"/>
            <p14:sldId id="376"/>
            <p14:sldId id="379"/>
            <p14:sldId id="377"/>
            <p14:sldId id="378"/>
            <p14:sldId id="380"/>
            <p14:sldId id="381"/>
            <p14:sldId id="364"/>
            <p14:sldId id="394"/>
            <p14:sldId id="395"/>
            <p14:sldId id="396"/>
            <p14:sldId id="397"/>
            <p14:sldId id="398"/>
            <p14:sldId id="393"/>
            <p14:sldId id="382"/>
            <p14:sldId id="383"/>
            <p14:sldId id="384"/>
            <p14:sldId id="385"/>
            <p14:sldId id="365"/>
            <p14:sldId id="386"/>
            <p14:sldId id="369"/>
            <p14:sldId id="387"/>
            <p14:sldId id="388"/>
            <p14:sldId id="389"/>
          </p14:sldIdLst>
        </p14:section>
        <p14:section name="Section 1" id="{590D57CB-7062-4556-9482-77BA1A330431}">
          <p14:sldIdLst/>
        </p14:section>
        <p14:section name="End" id="{9BFE455D-CAC8-4794-A658-DD4097F1953F}">
          <p14:sldIdLst>
            <p14:sldId id="316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78">
          <p15:clr>
            <a:srgbClr val="A4A3A4"/>
          </p15:clr>
        </p15:guide>
        <p15:guide id="3" orient="horz" pos="2963">
          <p15:clr>
            <a:srgbClr val="A4A3A4"/>
          </p15:clr>
        </p15:guide>
        <p15:guide id="4" orient="horz" pos="598">
          <p15:clr>
            <a:srgbClr val="A4A3A4"/>
          </p15:clr>
        </p15:guide>
        <p15:guide id="5" orient="horz" pos="161">
          <p15:clr>
            <a:srgbClr val="A4A3A4"/>
          </p15:clr>
        </p15:guide>
        <p15:guide id="6" orient="horz" pos="2859">
          <p15:clr>
            <a:srgbClr val="A4A3A4"/>
          </p15:clr>
        </p15:guide>
        <p15:guide id="7" pos="2880">
          <p15:clr>
            <a:srgbClr val="A4A3A4"/>
          </p15:clr>
        </p15:guide>
        <p15:guide id="8" pos="359">
          <p15:clr>
            <a:srgbClr val="A4A3A4"/>
          </p15:clr>
        </p15:guide>
        <p15:guide id="9" pos="5403">
          <p15:clr>
            <a:srgbClr val="A4A3A4"/>
          </p15:clr>
        </p15:guide>
        <p15:guide id="10" pos="3845">
          <p15:clr>
            <a:srgbClr val="A4A3A4"/>
          </p15:clr>
        </p15:guide>
        <p15:guide id="11" pos="1796">
          <p15:clr>
            <a:srgbClr val="A4A3A4"/>
          </p15:clr>
        </p15:guide>
        <p15:guide id="12" pos="5499">
          <p15:clr>
            <a:srgbClr val="A4A3A4"/>
          </p15:clr>
        </p15:guide>
        <p15:guide id="13" pos="263">
          <p15:clr>
            <a:srgbClr val="A4A3A4"/>
          </p15:clr>
        </p15:guide>
        <p15:guide id="14" pos="3607">
          <p15:clr>
            <a:srgbClr val="A4A3A4"/>
          </p15:clr>
        </p15:guide>
        <p15:guide id="15" pos="2644">
          <p15:clr>
            <a:srgbClr val="A4A3A4"/>
          </p15:clr>
        </p15:guide>
        <p15:guide id="16" orient="horz" pos="1252">
          <p15:clr>
            <a:srgbClr val="A4A3A4"/>
          </p15:clr>
        </p15:guide>
        <p15:guide id="17" orient="horz" pos="641">
          <p15:clr>
            <a:srgbClr val="A4A3A4"/>
          </p15:clr>
        </p15:guide>
        <p15:guide id="18" orient="horz" pos="894">
          <p15:clr>
            <a:srgbClr val="A4A3A4"/>
          </p15:clr>
        </p15:guide>
        <p15:guide id="19" orient="horz">
          <p15:clr>
            <a:srgbClr val="A4A3A4"/>
          </p15:clr>
        </p15:guide>
        <p15:guide id="20" pos="3602">
          <p15:clr>
            <a:srgbClr val="A4A3A4"/>
          </p15:clr>
        </p15:guide>
        <p15:guide id="21" pos="2532">
          <p15:clr>
            <a:srgbClr val="A4A3A4"/>
          </p15:clr>
        </p15:guide>
        <p15:guide id="22" orient="horz" pos="2663">
          <p15:clr>
            <a:srgbClr val="A4A3A4"/>
          </p15:clr>
        </p15:guide>
        <p15:guide id="23" orient="horz" pos="22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5CA"/>
    <a:srgbClr val="3D7EDB"/>
    <a:srgbClr val="BEB9A6"/>
    <a:srgbClr val="EBEAE4"/>
    <a:srgbClr val="E5E3DB"/>
    <a:srgbClr val="E0E0E0"/>
    <a:srgbClr val="999999"/>
    <a:srgbClr val="D6D6D6"/>
    <a:srgbClr val="C4D8F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0392" autoAdjust="0"/>
  </p:normalViewPr>
  <p:slideViewPr>
    <p:cSldViewPr snapToGrid="0" showGuides="1">
      <p:cViewPr varScale="1">
        <p:scale>
          <a:sx n="109" d="100"/>
          <a:sy n="109" d="100"/>
        </p:scale>
        <p:origin x="734" y="62"/>
      </p:cViewPr>
      <p:guideLst>
        <p:guide orient="horz" pos="1620"/>
        <p:guide orient="horz" pos="278"/>
        <p:guide orient="horz" pos="2963"/>
        <p:guide orient="horz" pos="598"/>
        <p:guide orient="horz" pos="161"/>
        <p:guide orient="horz" pos="2859"/>
        <p:guide pos="2880"/>
        <p:guide pos="359"/>
        <p:guide pos="5403"/>
        <p:guide pos="3845"/>
        <p:guide pos="1796"/>
        <p:guide pos="5499"/>
        <p:guide pos="263"/>
        <p:guide pos="3607"/>
        <p:guide pos="2644"/>
        <p:guide orient="horz" pos="1252"/>
        <p:guide orient="horz" pos="641"/>
        <p:guide orient="horz" pos="894"/>
        <p:guide orient="horz"/>
        <p:guide pos="3602"/>
        <p:guide pos="2532"/>
        <p:guide orient="horz" pos="2663"/>
        <p:guide orient="horz" pos="2299"/>
      </p:guideLst>
    </p:cSldViewPr>
  </p:slideViewPr>
  <p:outlineViewPr>
    <p:cViewPr>
      <p:scale>
        <a:sx n="33" d="100"/>
        <a:sy n="33" d="100"/>
      </p:scale>
      <p:origin x="0" y="270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0"/>
    </p:cViewPr>
  </p:sorterViewPr>
  <p:notesViewPr>
    <p:cSldViewPr snapToGrid="0" showGuides="1">
      <p:cViewPr varScale="1">
        <p:scale>
          <a:sx n="82" d="100"/>
          <a:sy n="82" d="100"/>
        </p:scale>
        <p:origin x="-3168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DD6265A-E304-4306-9A88-E5792CB4882E}" type="datetimeFigureOut">
              <a:rPr lang="nl-NL" smtClean="0"/>
              <a:t>18-1-2024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C4D0ECF-1825-485F-892B-3B901BEB1B2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666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14C50CD-24A7-4808-AE3B-2F34A7018126}" type="datetimeFigureOut">
              <a:rPr lang="nl-NL" smtClean="0"/>
              <a:t>18-1-2024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5DB9DF4-39C0-4F8C-BEB7-288A19F8CDC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97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B9DF4-39C0-4F8C-BEB7-288A19F8CDC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61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B9DF4-39C0-4F8C-BEB7-288A19F8CDC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9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 bwMode="gray">
      <p:bgPr>
        <a:blipFill dpi="0" rotWithShape="1">
          <a:blip r:embed="rId2"/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7884368" y="336904"/>
            <a:ext cx="688976" cy="601663"/>
            <a:chOff x="7915275" y="358775"/>
            <a:chExt cx="688976" cy="601663"/>
          </a:xfrm>
          <a:solidFill>
            <a:schemeClr val="bg1"/>
          </a:solidFill>
        </p:grpSpPr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8016875" y="358775"/>
              <a:ext cx="485775" cy="344488"/>
            </a:xfrm>
            <a:custGeom>
              <a:avLst/>
              <a:gdLst>
                <a:gd name="T0" fmla="*/ 183 w 183"/>
                <a:gd name="T1" fmla="*/ 43 h 129"/>
                <a:gd name="T2" fmla="*/ 174 w 183"/>
                <a:gd name="T3" fmla="*/ 30 h 129"/>
                <a:gd name="T4" fmla="*/ 139 w 183"/>
                <a:gd name="T5" fmla="*/ 8 h 129"/>
                <a:gd name="T6" fmla="*/ 92 w 183"/>
                <a:gd name="T7" fmla="*/ 0 h 129"/>
                <a:gd name="T8" fmla="*/ 44 w 183"/>
                <a:gd name="T9" fmla="*/ 8 h 129"/>
                <a:gd name="T10" fmla="*/ 9 w 183"/>
                <a:gd name="T11" fmla="*/ 30 h 129"/>
                <a:gd name="T12" fmla="*/ 0 w 183"/>
                <a:gd name="T13" fmla="*/ 43 h 129"/>
                <a:gd name="T14" fmla="*/ 80 w 183"/>
                <a:gd name="T15" fmla="*/ 32 h 129"/>
                <a:gd name="T16" fmla="*/ 86 w 183"/>
                <a:gd name="T17" fmla="*/ 35 h 129"/>
                <a:gd name="T18" fmla="*/ 87 w 183"/>
                <a:gd name="T19" fmla="*/ 47 h 129"/>
                <a:gd name="T20" fmla="*/ 86 w 183"/>
                <a:gd name="T21" fmla="*/ 129 h 129"/>
                <a:gd name="T22" fmla="*/ 92 w 183"/>
                <a:gd name="T23" fmla="*/ 129 h 129"/>
                <a:gd name="T24" fmla="*/ 97 w 183"/>
                <a:gd name="T25" fmla="*/ 129 h 129"/>
                <a:gd name="T26" fmla="*/ 96 w 183"/>
                <a:gd name="T27" fmla="*/ 47 h 129"/>
                <a:gd name="T28" fmla="*/ 97 w 183"/>
                <a:gd name="T29" fmla="*/ 35 h 129"/>
                <a:gd name="T30" fmla="*/ 103 w 183"/>
                <a:gd name="T31" fmla="*/ 32 h 129"/>
                <a:gd name="T32" fmla="*/ 183 w 183"/>
                <a:gd name="T33" fmla="*/ 4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3" h="129">
                  <a:moveTo>
                    <a:pt x="183" y="43"/>
                  </a:moveTo>
                  <a:cubicBezTo>
                    <a:pt x="181" y="39"/>
                    <a:pt x="178" y="34"/>
                    <a:pt x="174" y="30"/>
                  </a:cubicBezTo>
                  <a:cubicBezTo>
                    <a:pt x="165" y="21"/>
                    <a:pt x="153" y="13"/>
                    <a:pt x="139" y="8"/>
                  </a:cubicBezTo>
                  <a:cubicBezTo>
                    <a:pt x="125" y="3"/>
                    <a:pt x="108" y="0"/>
                    <a:pt x="92" y="0"/>
                  </a:cubicBezTo>
                  <a:cubicBezTo>
                    <a:pt x="75" y="0"/>
                    <a:pt x="58" y="3"/>
                    <a:pt x="44" y="8"/>
                  </a:cubicBezTo>
                  <a:cubicBezTo>
                    <a:pt x="30" y="13"/>
                    <a:pt x="18" y="21"/>
                    <a:pt x="9" y="30"/>
                  </a:cubicBezTo>
                  <a:cubicBezTo>
                    <a:pt x="5" y="34"/>
                    <a:pt x="2" y="39"/>
                    <a:pt x="0" y="43"/>
                  </a:cubicBezTo>
                  <a:cubicBezTo>
                    <a:pt x="18" y="39"/>
                    <a:pt x="50" y="33"/>
                    <a:pt x="80" y="32"/>
                  </a:cubicBezTo>
                  <a:cubicBezTo>
                    <a:pt x="83" y="32"/>
                    <a:pt x="85" y="33"/>
                    <a:pt x="86" y="35"/>
                  </a:cubicBezTo>
                  <a:cubicBezTo>
                    <a:pt x="87" y="37"/>
                    <a:pt x="87" y="44"/>
                    <a:pt x="87" y="47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8" y="129"/>
                    <a:pt x="90" y="129"/>
                    <a:pt x="92" y="129"/>
                  </a:cubicBezTo>
                  <a:cubicBezTo>
                    <a:pt x="93" y="129"/>
                    <a:pt x="95" y="129"/>
                    <a:pt x="97" y="129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4"/>
                    <a:pt x="96" y="37"/>
                    <a:pt x="97" y="35"/>
                  </a:cubicBezTo>
                  <a:cubicBezTo>
                    <a:pt x="98" y="33"/>
                    <a:pt x="100" y="32"/>
                    <a:pt x="103" y="32"/>
                  </a:cubicBezTo>
                  <a:cubicBezTo>
                    <a:pt x="133" y="33"/>
                    <a:pt x="165" y="39"/>
                    <a:pt x="183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7989888" y="479425"/>
              <a:ext cx="225425" cy="215900"/>
            </a:xfrm>
            <a:custGeom>
              <a:avLst/>
              <a:gdLst>
                <a:gd name="T0" fmla="*/ 84 w 85"/>
                <a:gd name="T1" fmla="*/ 16 h 81"/>
                <a:gd name="T2" fmla="*/ 69 w 85"/>
                <a:gd name="T3" fmla="*/ 1 h 81"/>
                <a:gd name="T4" fmla="*/ 6 w 85"/>
                <a:gd name="T5" fmla="*/ 9 h 81"/>
                <a:gd name="T6" fmla="*/ 19 w 85"/>
                <a:gd name="T7" fmla="*/ 54 h 81"/>
                <a:gd name="T8" fmla="*/ 54 w 85"/>
                <a:gd name="T9" fmla="*/ 76 h 81"/>
                <a:gd name="T10" fmla="*/ 70 w 85"/>
                <a:gd name="T11" fmla="*/ 81 h 81"/>
                <a:gd name="T12" fmla="*/ 84 w 85"/>
                <a:gd name="T13" fmla="*/ 1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81">
                  <a:moveTo>
                    <a:pt x="84" y="16"/>
                  </a:moveTo>
                  <a:cubicBezTo>
                    <a:pt x="85" y="6"/>
                    <a:pt x="85" y="0"/>
                    <a:pt x="69" y="1"/>
                  </a:cubicBezTo>
                  <a:cubicBezTo>
                    <a:pt x="51" y="2"/>
                    <a:pt x="33" y="3"/>
                    <a:pt x="6" y="9"/>
                  </a:cubicBezTo>
                  <a:cubicBezTo>
                    <a:pt x="5" y="12"/>
                    <a:pt x="0" y="33"/>
                    <a:pt x="19" y="54"/>
                  </a:cubicBezTo>
                  <a:cubicBezTo>
                    <a:pt x="28" y="63"/>
                    <a:pt x="40" y="71"/>
                    <a:pt x="54" y="76"/>
                  </a:cubicBezTo>
                  <a:cubicBezTo>
                    <a:pt x="59" y="78"/>
                    <a:pt x="65" y="80"/>
                    <a:pt x="70" y="81"/>
                  </a:cubicBezTo>
                  <a:cubicBezTo>
                    <a:pt x="78" y="48"/>
                    <a:pt x="82" y="27"/>
                    <a:pt x="84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8304213" y="479425"/>
              <a:ext cx="225425" cy="215900"/>
            </a:xfrm>
            <a:custGeom>
              <a:avLst/>
              <a:gdLst>
                <a:gd name="T0" fmla="*/ 1 w 85"/>
                <a:gd name="T1" fmla="*/ 16 h 81"/>
                <a:gd name="T2" fmla="*/ 16 w 85"/>
                <a:gd name="T3" fmla="*/ 1 h 81"/>
                <a:gd name="T4" fmla="*/ 79 w 85"/>
                <a:gd name="T5" fmla="*/ 9 h 81"/>
                <a:gd name="T6" fmla="*/ 66 w 85"/>
                <a:gd name="T7" fmla="*/ 54 h 81"/>
                <a:gd name="T8" fmla="*/ 31 w 85"/>
                <a:gd name="T9" fmla="*/ 76 h 81"/>
                <a:gd name="T10" fmla="*/ 15 w 85"/>
                <a:gd name="T11" fmla="*/ 81 h 81"/>
                <a:gd name="T12" fmla="*/ 1 w 85"/>
                <a:gd name="T13" fmla="*/ 1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81">
                  <a:moveTo>
                    <a:pt x="1" y="16"/>
                  </a:moveTo>
                  <a:cubicBezTo>
                    <a:pt x="0" y="6"/>
                    <a:pt x="0" y="0"/>
                    <a:pt x="16" y="1"/>
                  </a:cubicBezTo>
                  <a:cubicBezTo>
                    <a:pt x="34" y="2"/>
                    <a:pt x="52" y="3"/>
                    <a:pt x="79" y="9"/>
                  </a:cubicBezTo>
                  <a:cubicBezTo>
                    <a:pt x="80" y="12"/>
                    <a:pt x="85" y="33"/>
                    <a:pt x="66" y="54"/>
                  </a:cubicBezTo>
                  <a:cubicBezTo>
                    <a:pt x="57" y="63"/>
                    <a:pt x="45" y="71"/>
                    <a:pt x="31" y="76"/>
                  </a:cubicBezTo>
                  <a:cubicBezTo>
                    <a:pt x="26" y="78"/>
                    <a:pt x="20" y="80"/>
                    <a:pt x="15" y="81"/>
                  </a:cubicBezTo>
                  <a:cubicBezTo>
                    <a:pt x="7" y="48"/>
                    <a:pt x="3" y="27"/>
                    <a:pt x="1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 userDrawn="1"/>
          </p:nvSpPr>
          <p:spPr bwMode="auto">
            <a:xfrm>
              <a:off x="7915275" y="790575"/>
              <a:ext cx="165100" cy="169863"/>
            </a:xfrm>
            <a:custGeom>
              <a:avLst/>
              <a:gdLst>
                <a:gd name="T0" fmla="*/ 0 w 104"/>
                <a:gd name="T1" fmla="*/ 0 h 107"/>
                <a:gd name="T2" fmla="*/ 104 w 104"/>
                <a:gd name="T3" fmla="*/ 0 h 107"/>
                <a:gd name="T4" fmla="*/ 104 w 104"/>
                <a:gd name="T5" fmla="*/ 32 h 107"/>
                <a:gd name="T6" fmla="*/ 75 w 104"/>
                <a:gd name="T7" fmla="*/ 32 h 107"/>
                <a:gd name="T8" fmla="*/ 75 w 104"/>
                <a:gd name="T9" fmla="*/ 107 h 107"/>
                <a:gd name="T10" fmla="*/ 32 w 104"/>
                <a:gd name="T11" fmla="*/ 107 h 107"/>
                <a:gd name="T12" fmla="*/ 32 w 104"/>
                <a:gd name="T13" fmla="*/ 32 h 107"/>
                <a:gd name="T14" fmla="*/ 0 w 104"/>
                <a:gd name="T15" fmla="*/ 32 h 107"/>
                <a:gd name="T16" fmla="*/ 0 w 104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07">
                  <a:moveTo>
                    <a:pt x="0" y="0"/>
                  </a:moveTo>
                  <a:lnTo>
                    <a:pt x="104" y="0"/>
                  </a:lnTo>
                  <a:lnTo>
                    <a:pt x="104" y="32"/>
                  </a:lnTo>
                  <a:lnTo>
                    <a:pt x="75" y="32"/>
                  </a:lnTo>
                  <a:lnTo>
                    <a:pt x="75" y="107"/>
                  </a:lnTo>
                  <a:lnTo>
                    <a:pt x="32" y="107"/>
                  </a:lnTo>
                  <a:lnTo>
                    <a:pt x="32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064500" y="790575"/>
              <a:ext cx="201613" cy="169863"/>
            </a:xfrm>
            <a:custGeom>
              <a:avLst/>
              <a:gdLst>
                <a:gd name="T0" fmla="*/ 63 w 127"/>
                <a:gd name="T1" fmla="*/ 44 h 107"/>
                <a:gd name="T2" fmla="*/ 42 w 127"/>
                <a:gd name="T3" fmla="*/ 107 h 107"/>
                <a:gd name="T4" fmla="*/ 0 w 127"/>
                <a:gd name="T5" fmla="*/ 107 h 107"/>
                <a:gd name="T6" fmla="*/ 40 w 127"/>
                <a:gd name="T7" fmla="*/ 0 h 107"/>
                <a:gd name="T8" fmla="*/ 85 w 127"/>
                <a:gd name="T9" fmla="*/ 0 h 107"/>
                <a:gd name="T10" fmla="*/ 127 w 127"/>
                <a:gd name="T11" fmla="*/ 107 h 107"/>
                <a:gd name="T12" fmla="*/ 85 w 127"/>
                <a:gd name="T13" fmla="*/ 107 h 107"/>
                <a:gd name="T14" fmla="*/ 63 w 127"/>
                <a:gd name="T15" fmla="*/ 4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07">
                  <a:moveTo>
                    <a:pt x="63" y="44"/>
                  </a:moveTo>
                  <a:lnTo>
                    <a:pt x="42" y="107"/>
                  </a:lnTo>
                  <a:lnTo>
                    <a:pt x="0" y="107"/>
                  </a:lnTo>
                  <a:lnTo>
                    <a:pt x="40" y="0"/>
                  </a:lnTo>
                  <a:lnTo>
                    <a:pt x="85" y="0"/>
                  </a:lnTo>
                  <a:lnTo>
                    <a:pt x="127" y="107"/>
                  </a:lnTo>
                  <a:lnTo>
                    <a:pt x="85" y="107"/>
                  </a:lnTo>
                  <a:lnTo>
                    <a:pt x="6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8250238" y="790575"/>
              <a:ext cx="168275" cy="169863"/>
            </a:xfrm>
            <a:custGeom>
              <a:avLst/>
              <a:gdLst>
                <a:gd name="T0" fmla="*/ 0 w 106"/>
                <a:gd name="T1" fmla="*/ 0 h 107"/>
                <a:gd name="T2" fmla="*/ 106 w 106"/>
                <a:gd name="T3" fmla="*/ 0 h 107"/>
                <a:gd name="T4" fmla="*/ 106 w 106"/>
                <a:gd name="T5" fmla="*/ 32 h 107"/>
                <a:gd name="T6" fmla="*/ 75 w 106"/>
                <a:gd name="T7" fmla="*/ 32 h 107"/>
                <a:gd name="T8" fmla="*/ 75 w 106"/>
                <a:gd name="T9" fmla="*/ 107 h 107"/>
                <a:gd name="T10" fmla="*/ 32 w 106"/>
                <a:gd name="T11" fmla="*/ 107 h 107"/>
                <a:gd name="T12" fmla="*/ 32 w 106"/>
                <a:gd name="T13" fmla="*/ 32 h 107"/>
                <a:gd name="T14" fmla="*/ 0 w 106"/>
                <a:gd name="T15" fmla="*/ 32 h 107"/>
                <a:gd name="T16" fmla="*/ 0 w 106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07">
                  <a:moveTo>
                    <a:pt x="0" y="0"/>
                  </a:moveTo>
                  <a:lnTo>
                    <a:pt x="106" y="0"/>
                  </a:lnTo>
                  <a:lnTo>
                    <a:pt x="106" y="32"/>
                  </a:lnTo>
                  <a:lnTo>
                    <a:pt x="75" y="32"/>
                  </a:lnTo>
                  <a:lnTo>
                    <a:pt x="75" y="107"/>
                  </a:lnTo>
                  <a:lnTo>
                    <a:pt x="32" y="107"/>
                  </a:lnTo>
                  <a:lnTo>
                    <a:pt x="32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6" name="Freeform 21"/>
            <p:cNvSpPr>
              <a:spLocks/>
            </p:cNvSpPr>
            <p:nvPr userDrawn="1"/>
          </p:nvSpPr>
          <p:spPr bwMode="auto">
            <a:xfrm>
              <a:off x="8399463" y="790575"/>
              <a:ext cx="204788" cy="169863"/>
            </a:xfrm>
            <a:custGeom>
              <a:avLst/>
              <a:gdLst>
                <a:gd name="T0" fmla="*/ 63 w 129"/>
                <a:gd name="T1" fmla="*/ 44 h 107"/>
                <a:gd name="T2" fmla="*/ 42 w 129"/>
                <a:gd name="T3" fmla="*/ 107 h 107"/>
                <a:gd name="T4" fmla="*/ 0 w 129"/>
                <a:gd name="T5" fmla="*/ 107 h 107"/>
                <a:gd name="T6" fmla="*/ 42 w 129"/>
                <a:gd name="T7" fmla="*/ 0 h 107"/>
                <a:gd name="T8" fmla="*/ 87 w 129"/>
                <a:gd name="T9" fmla="*/ 0 h 107"/>
                <a:gd name="T10" fmla="*/ 129 w 129"/>
                <a:gd name="T11" fmla="*/ 107 h 107"/>
                <a:gd name="T12" fmla="*/ 87 w 129"/>
                <a:gd name="T13" fmla="*/ 107 h 107"/>
                <a:gd name="T14" fmla="*/ 63 w 129"/>
                <a:gd name="T15" fmla="*/ 4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07">
                  <a:moveTo>
                    <a:pt x="63" y="44"/>
                  </a:moveTo>
                  <a:lnTo>
                    <a:pt x="42" y="107"/>
                  </a:lnTo>
                  <a:lnTo>
                    <a:pt x="0" y="107"/>
                  </a:lnTo>
                  <a:lnTo>
                    <a:pt x="42" y="0"/>
                  </a:lnTo>
                  <a:lnTo>
                    <a:pt x="87" y="0"/>
                  </a:lnTo>
                  <a:lnTo>
                    <a:pt x="129" y="107"/>
                  </a:lnTo>
                  <a:lnTo>
                    <a:pt x="87" y="107"/>
                  </a:lnTo>
                  <a:lnTo>
                    <a:pt x="6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57200" y="2211712"/>
            <a:ext cx="8229600" cy="1102519"/>
          </a:xfrm>
        </p:spPr>
        <p:txBody>
          <a:bodyPr/>
          <a:lstStyle>
            <a:lvl1pPr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457200" y="3370619"/>
            <a:ext cx="8229600" cy="327077"/>
          </a:xfrm>
        </p:spPr>
        <p:txBody>
          <a:bodyPr>
            <a:sp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/>
              <a:t>Klikken om de ondertitelstijl van het model te bewerken</a:t>
            </a:r>
            <a:endParaRPr lang="en-GB" noProof="0" dirty="0"/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gray">
          <a:xfrm>
            <a:off x="727" y="1037441"/>
            <a:ext cx="9136475" cy="693279"/>
          </a:xfrm>
          <a:custGeom>
            <a:avLst/>
            <a:gdLst>
              <a:gd name="T0" fmla="*/ 2721 w 2721"/>
              <a:gd name="T1" fmla="*/ 87 h 255"/>
              <a:gd name="T2" fmla="*/ 0 w 2721"/>
              <a:gd name="T3" fmla="*/ 255 h 255"/>
              <a:gd name="connsiteX0" fmla="*/ 10000 w 10000"/>
              <a:gd name="connsiteY0" fmla="*/ 1764 h 8352"/>
              <a:gd name="connsiteX1" fmla="*/ 9637 w 10000"/>
              <a:gd name="connsiteY1" fmla="*/ 1539 h 8352"/>
              <a:gd name="connsiteX2" fmla="*/ 0 w 10000"/>
              <a:gd name="connsiteY2" fmla="*/ 8352 h 8352"/>
              <a:gd name="connsiteX0" fmla="*/ 9637 w 9637"/>
              <a:gd name="connsiteY0" fmla="*/ 1843 h 10000"/>
              <a:gd name="connsiteX1" fmla="*/ 0 w 9637"/>
              <a:gd name="connsiteY1" fmla="*/ 10000 h 10000"/>
              <a:gd name="connsiteX0" fmla="*/ 9616 w 9616"/>
              <a:gd name="connsiteY0" fmla="*/ 2208 h 9263"/>
              <a:gd name="connsiteX1" fmla="*/ 0 w 9616"/>
              <a:gd name="connsiteY1" fmla="*/ 9263 h 9263"/>
              <a:gd name="connsiteX0" fmla="*/ 10000 w 10000"/>
              <a:gd name="connsiteY0" fmla="*/ 2002 h 9618"/>
              <a:gd name="connsiteX1" fmla="*/ 0 w 10000"/>
              <a:gd name="connsiteY1" fmla="*/ 9618 h 9618"/>
              <a:gd name="connsiteX0" fmla="*/ 10000 w 10000"/>
              <a:gd name="connsiteY0" fmla="*/ 2106 h 10024"/>
              <a:gd name="connsiteX1" fmla="*/ 0 w 10000"/>
              <a:gd name="connsiteY1" fmla="*/ 10024 h 10024"/>
              <a:gd name="connsiteX0" fmla="*/ 10000 w 10000"/>
              <a:gd name="connsiteY0" fmla="*/ 2136 h 9959"/>
              <a:gd name="connsiteX1" fmla="*/ 0 w 10000"/>
              <a:gd name="connsiteY1" fmla="*/ 9959 h 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9959">
                <a:moveTo>
                  <a:pt x="10000" y="2136"/>
                </a:moveTo>
                <a:cubicBezTo>
                  <a:pt x="6648" y="-1094"/>
                  <a:pt x="3637" y="-2148"/>
                  <a:pt x="0" y="9959"/>
                </a:cubicBezTo>
              </a:path>
            </a:pathLst>
          </a:custGeom>
          <a:noFill/>
          <a:ln w="889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3" name="Groep 2"/>
          <p:cNvGrpSpPr/>
          <p:nvPr userDrawn="1"/>
        </p:nvGrpSpPr>
        <p:grpSpPr bwMode="gray">
          <a:xfrm>
            <a:off x="457200" y="760765"/>
            <a:ext cx="3678764" cy="4039454"/>
            <a:chOff x="457200" y="760765"/>
            <a:chExt cx="3678764" cy="4039454"/>
          </a:xfrm>
        </p:grpSpPr>
        <p:grpSp>
          <p:nvGrpSpPr>
            <p:cNvPr id="28" name="Group 27"/>
            <p:cNvGrpSpPr/>
            <p:nvPr userDrawn="1"/>
          </p:nvGrpSpPr>
          <p:grpSpPr bwMode="gray">
            <a:xfrm>
              <a:off x="569917" y="760765"/>
              <a:ext cx="1393825" cy="177800"/>
              <a:chOff x="547688" y="782638"/>
              <a:chExt cx="1393825" cy="177800"/>
            </a:xfrm>
            <a:solidFill>
              <a:schemeClr val="bg1"/>
            </a:solidFill>
          </p:grpSpPr>
          <p:sp>
            <p:nvSpPr>
              <p:cNvPr id="8" name="Freeform 5"/>
              <p:cNvSpPr>
                <a:spLocks/>
              </p:cNvSpPr>
              <p:nvPr userDrawn="1"/>
            </p:nvSpPr>
            <p:spPr bwMode="gray">
              <a:xfrm>
                <a:off x="547688" y="785813"/>
                <a:ext cx="165100" cy="169863"/>
              </a:xfrm>
              <a:custGeom>
                <a:avLst/>
                <a:gdLst>
                  <a:gd name="T0" fmla="*/ 0 w 104"/>
                  <a:gd name="T1" fmla="*/ 0 h 107"/>
                  <a:gd name="T2" fmla="*/ 104 w 104"/>
                  <a:gd name="T3" fmla="*/ 0 h 107"/>
                  <a:gd name="T4" fmla="*/ 104 w 104"/>
                  <a:gd name="T5" fmla="*/ 31 h 107"/>
                  <a:gd name="T6" fmla="*/ 74 w 104"/>
                  <a:gd name="T7" fmla="*/ 31 h 107"/>
                  <a:gd name="T8" fmla="*/ 74 w 104"/>
                  <a:gd name="T9" fmla="*/ 107 h 107"/>
                  <a:gd name="T10" fmla="*/ 30 w 104"/>
                  <a:gd name="T11" fmla="*/ 107 h 107"/>
                  <a:gd name="T12" fmla="*/ 30 w 104"/>
                  <a:gd name="T13" fmla="*/ 31 h 107"/>
                  <a:gd name="T14" fmla="*/ 0 w 104"/>
                  <a:gd name="T15" fmla="*/ 31 h 107"/>
                  <a:gd name="T16" fmla="*/ 0 w 104"/>
                  <a:gd name="T1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107">
                    <a:moveTo>
                      <a:pt x="0" y="0"/>
                    </a:moveTo>
                    <a:lnTo>
                      <a:pt x="104" y="0"/>
                    </a:lnTo>
                    <a:lnTo>
                      <a:pt x="104" y="31"/>
                    </a:lnTo>
                    <a:lnTo>
                      <a:pt x="74" y="31"/>
                    </a:lnTo>
                    <a:lnTo>
                      <a:pt x="74" y="107"/>
                    </a:lnTo>
                    <a:lnTo>
                      <a:pt x="30" y="107"/>
                    </a:lnTo>
                    <a:lnTo>
                      <a:pt x="3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 userDrawn="1"/>
            </p:nvSpPr>
            <p:spPr bwMode="gray">
              <a:xfrm>
                <a:off x="693738" y="785813"/>
                <a:ext cx="203200" cy="169863"/>
              </a:xfrm>
              <a:custGeom>
                <a:avLst/>
                <a:gdLst>
                  <a:gd name="T0" fmla="*/ 64 w 128"/>
                  <a:gd name="T1" fmla="*/ 43 h 107"/>
                  <a:gd name="T2" fmla="*/ 42 w 128"/>
                  <a:gd name="T3" fmla="*/ 107 h 107"/>
                  <a:gd name="T4" fmla="*/ 0 w 128"/>
                  <a:gd name="T5" fmla="*/ 107 h 107"/>
                  <a:gd name="T6" fmla="*/ 40 w 128"/>
                  <a:gd name="T7" fmla="*/ 0 h 107"/>
                  <a:gd name="T8" fmla="*/ 86 w 128"/>
                  <a:gd name="T9" fmla="*/ 0 h 107"/>
                  <a:gd name="T10" fmla="*/ 128 w 128"/>
                  <a:gd name="T11" fmla="*/ 107 h 107"/>
                  <a:gd name="T12" fmla="*/ 86 w 128"/>
                  <a:gd name="T13" fmla="*/ 107 h 107"/>
                  <a:gd name="T14" fmla="*/ 64 w 128"/>
                  <a:gd name="T15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07">
                    <a:moveTo>
                      <a:pt x="64" y="43"/>
                    </a:moveTo>
                    <a:lnTo>
                      <a:pt x="42" y="107"/>
                    </a:lnTo>
                    <a:lnTo>
                      <a:pt x="0" y="107"/>
                    </a:lnTo>
                    <a:lnTo>
                      <a:pt x="40" y="0"/>
                    </a:lnTo>
                    <a:lnTo>
                      <a:pt x="86" y="0"/>
                    </a:lnTo>
                    <a:lnTo>
                      <a:pt x="128" y="107"/>
                    </a:lnTo>
                    <a:lnTo>
                      <a:pt x="86" y="107"/>
                    </a:lnTo>
                    <a:lnTo>
                      <a:pt x="6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 userDrawn="1"/>
            </p:nvSpPr>
            <p:spPr bwMode="gray">
              <a:xfrm>
                <a:off x="881063" y="785813"/>
                <a:ext cx="163513" cy="169863"/>
              </a:xfrm>
              <a:custGeom>
                <a:avLst/>
                <a:gdLst>
                  <a:gd name="T0" fmla="*/ 0 w 103"/>
                  <a:gd name="T1" fmla="*/ 0 h 107"/>
                  <a:gd name="T2" fmla="*/ 103 w 103"/>
                  <a:gd name="T3" fmla="*/ 0 h 107"/>
                  <a:gd name="T4" fmla="*/ 103 w 103"/>
                  <a:gd name="T5" fmla="*/ 31 h 107"/>
                  <a:gd name="T6" fmla="*/ 73 w 103"/>
                  <a:gd name="T7" fmla="*/ 31 h 107"/>
                  <a:gd name="T8" fmla="*/ 73 w 103"/>
                  <a:gd name="T9" fmla="*/ 107 h 107"/>
                  <a:gd name="T10" fmla="*/ 30 w 103"/>
                  <a:gd name="T11" fmla="*/ 107 h 107"/>
                  <a:gd name="T12" fmla="*/ 30 w 103"/>
                  <a:gd name="T13" fmla="*/ 31 h 107"/>
                  <a:gd name="T14" fmla="*/ 0 w 103"/>
                  <a:gd name="T15" fmla="*/ 31 h 107"/>
                  <a:gd name="T16" fmla="*/ 0 w 103"/>
                  <a:gd name="T1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07">
                    <a:moveTo>
                      <a:pt x="0" y="0"/>
                    </a:moveTo>
                    <a:lnTo>
                      <a:pt x="103" y="0"/>
                    </a:lnTo>
                    <a:lnTo>
                      <a:pt x="103" y="31"/>
                    </a:lnTo>
                    <a:lnTo>
                      <a:pt x="73" y="31"/>
                    </a:lnTo>
                    <a:lnTo>
                      <a:pt x="73" y="107"/>
                    </a:lnTo>
                    <a:lnTo>
                      <a:pt x="30" y="107"/>
                    </a:lnTo>
                    <a:lnTo>
                      <a:pt x="3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 userDrawn="1"/>
            </p:nvSpPr>
            <p:spPr bwMode="gray">
              <a:xfrm>
                <a:off x="1027113" y="785813"/>
                <a:ext cx="201613" cy="169863"/>
              </a:xfrm>
              <a:custGeom>
                <a:avLst/>
                <a:gdLst>
                  <a:gd name="T0" fmla="*/ 63 w 127"/>
                  <a:gd name="T1" fmla="*/ 43 h 107"/>
                  <a:gd name="T2" fmla="*/ 42 w 127"/>
                  <a:gd name="T3" fmla="*/ 107 h 107"/>
                  <a:gd name="T4" fmla="*/ 0 w 127"/>
                  <a:gd name="T5" fmla="*/ 107 h 107"/>
                  <a:gd name="T6" fmla="*/ 42 w 127"/>
                  <a:gd name="T7" fmla="*/ 0 h 107"/>
                  <a:gd name="T8" fmla="*/ 85 w 127"/>
                  <a:gd name="T9" fmla="*/ 0 h 107"/>
                  <a:gd name="T10" fmla="*/ 127 w 127"/>
                  <a:gd name="T11" fmla="*/ 107 h 107"/>
                  <a:gd name="T12" fmla="*/ 85 w 127"/>
                  <a:gd name="T13" fmla="*/ 107 h 107"/>
                  <a:gd name="T14" fmla="*/ 63 w 127"/>
                  <a:gd name="T15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07">
                    <a:moveTo>
                      <a:pt x="63" y="43"/>
                    </a:moveTo>
                    <a:lnTo>
                      <a:pt x="42" y="107"/>
                    </a:lnTo>
                    <a:lnTo>
                      <a:pt x="0" y="107"/>
                    </a:lnTo>
                    <a:lnTo>
                      <a:pt x="42" y="0"/>
                    </a:lnTo>
                    <a:lnTo>
                      <a:pt x="85" y="0"/>
                    </a:lnTo>
                    <a:lnTo>
                      <a:pt x="127" y="107"/>
                    </a:lnTo>
                    <a:lnTo>
                      <a:pt x="85" y="107"/>
                    </a:lnTo>
                    <a:lnTo>
                      <a:pt x="6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9"/>
              <p:cNvSpPr>
                <a:spLocks/>
              </p:cNvSpPr>
              <p:nvPr userDrawn="1"/>
            </p:nvSpPr>
            <p:spPr bwMode="gray">
              <a:xfrm>
                <a:off x="1306513" y="782638"/>
                <a:ext cx="111125" cy="177800"/>
              </a:xfrm>
              <a:custGeom>
                <a:avLst/>
                <a:gdLst>
                  <a:gd name="T0" fmla="*/ 25 w 42"/>
                  <a:gd name="T1" fmla="*/ 28 h 67"/>
                  <a:gd name="T2" fmla="*/ 13 w 42"/>
                  <a:gd name="T3" fmla="*/ 17 h 67"/>
                  <a:gd name="T4" fmla="*/ 24 w 42"/>
                  <a:gd name="T5" fmla="*/ 10 h 67"/>
                  <a:gd name="T6" fmla="*/ 36 w 42"/>
                  <a:gd name="T7" fmla="*/ 13 h 67"/>
                  <a:gd name="T8" fmla="*/ 39 w 42"/>
                  <a:gd name="T9" fmla="*/ 3 h 67"/>
                  <a:gd name="T10" fmla="*/ 24 w 42"/>
                  <a:gd name="T11" fmla="*/ 0 h 67"/>
                  <a:gd name="T12" fmla="*/ 1 w 42"/>
                  <a:gd name="T13" fmla="*/ 19 h 67"/>
                  <a:gd name="T14" fmla="*/ 18 w 42"/>
                  <a:gd name="T15" fmla="*/ 37 h 67"/>
                  <a:gd name="T16" fmla="*/ 30 w 42"/>
                  <a:gd name="T17" fmla="*/ 48 h 67"/>
                  <a:gd name="T18" fmla="*/ 18 w 42"/>
                  <a:gd name="T19" fmla="*/ 57 h 67"/>
                  <a:gd name="T20" fmla="*/ 2 w 42"/>
                  <a:gd name="T21" fmla="*/ 53 h 67"/>
                  <a:gd name="T22" fmla="*/ 0 w 42"/>
                  <a:gd name="T23" fmla="*/ 63 h 67"/>
                  <a:gd name="T24" fmla="*/ 17 w 42"/>
                  <a:gd name="T25" fmla="*/ 67 h 67"/>
                  <a:gd name="T26" fmla="*/ 42 w 42"/>
                  <a:gd name="T27" fmla="*/ 47 h 67"/>
                  <a:gd name="T28" fmla="*/ 25 w 42"/>
                  <a:gd name="T29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67">
                    <a:moveTo>
                      <a:pt x="25" y="28"/>
                    </a:moveTo>
                    <a:cubicBezTo>
                      <a:pt x="17" y="25"/>
                      <a:pt x="13" y="22"/>
                      <a:pt x="13" y="17"/>
                    </a:cubicBezTo>
                    <a:cubicBezTo>
                      <a:pt x="13" y="14"/>
                      <a:pt x="16" y="10"/>
                      <a:pt x="24" y="10"/>
                    </a:cubicBezTo>
                    <a:cubicBezTo>
                      <a:pt x="30" y="10"/>
                      <a:pt x="34" y="11"/>
                      <a:pt x="36" y="1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6" y="1"/>
                      <a:pt x="31" y="0"/>
                      <a:pt x="24" y="0"/>
                    </a:cubicBezTo>
                    <a:cubicBezTo>
                      <a:pt x="10" y="0"/>
                      <a:pt x="1" y="8"/>
                      <a:pt x="1" y="19"/>
                    </a:cubicBezTo>
                    <a:cubicBezTo>
                      <a:pt x="1" y="28"/>
                      <a:pt x="8" y="34"/>
                      <a:pt x="18" y="37"/>
                    </a:cubicBezTo>
                    <a:cubicBezTo>
                      <a:pt x="27" y="40"/>
                      <a:pt x="30" y="43"/>
                      <a:pt x="30" y="48"/>
                    </a:cubicBezTo>
                    <a:cubicBezTo>
                      <a:pt x="30" y="53"/>
                      <a:pt x="26" y="57"/>
                      <a:pt x="18" y="57"/>
                    </a:cubicBezTo>
                    <a:cubicBezTo>
                      <a:pt x="12" y="57"/>
                      <a:pt x="6" y="55"/>
                      <a:pt x="2" y="5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3" y="65"/>
                      <a:pt x="10" y="67"/>
                      <a:pt x="17" y="67"/>
                    </a:cubicBezTo>
                    <a:cubicBezTo>
                      <a:pt x="34" y="67"/>
                      <a:pt x="42" y="58"/>
                      <a:pt x="42" y="47"/>
                    </a:cubicBezTo>
                    <a:cubicBezTo>
                      <a:pt x="42" y="38"/>
                      <a:pt x="36" y="32"/>
                      <a:pt x="25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 userDrawn="1"/>
            </p:nvSpPr>
            <p:spPr bwMode="gray">
              <a:xfrm>
                <a:off x="1425575" y="785813"/>
                <a:ext cx="130175" cy="173038"/>
              </a:xfrm>
              <a:custGeom>
                <a:avLst/>
                <a:gdLst>
                  <a:gd name="T0" fmla="*/ 0 w 82"/>
                  <a:gd name="T1" fmla="*/ 16 h 109"/>
                  <a:gd name="T2" fmla="*/ 32 w 82"/>
                  <a:gd name="T3" fmla="*/ 16 h 109"/>
                  <a:gd name="T4" fmla="*/ 32 w 82"/>
                  <a:gd name="T5" fmla="*/ 109 h 109"/>
                  <a:gd name="T6" fmla="*/ 52 w 82"/>
                  <a:gd name="T7" fmla="*/ 109 h 109"/>
                  <a:gd name="T8" fmla="*/ 52 w 82"/>
                  <a:gd name="T9" fmla="*/ 16 h 109"/>
                  <a:gd name="T10" fmla="*/ 82 w 82"/>
                  <a:gd name="T11" fmla="*/ 16 h 109"/>
                  <a:gd name="T12" fmla="*/ 82 w 82"/>
                  <a:gd name="T13" fmla="*/ 0 h 109"/>
                  <a:gd name="T14" fmla="*/ 0 w 82"/>
                  <a:gd name="T15" fmla="*/ 0 h 109"/>
                  <a:gd name="T16" fmla="*/ 0 w 82"/>
                  <a:gd name="T17" fmla="*/ 1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109">
                    <a:moveTo>
                      <a:pt x="0" y="16"/>
                    </a:moveTo>
                    <a:lnTo>
                      <a:pt x="32" y="16"/>
                    </a:lnTo>
                    <a:lnTo>
                      <a:pt x="32" y="109"/>
                    </a:lnTo>
                    <a:lnTo>
                      <a:pt x="52" y="109"/>
                    </a:lnTo>
                    <a:lnTo>
                      <a:pt x="52" y="16"/>
                    </a:lnTo>
                    <a:lnTo>
                      <a:pt x="82" y="16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1"/>
              <p:cNvSpPr>
                <a:spLocks/>
              </p:cNvSpPr>
              <p:nvPr userDrawn="1"/>
            </p:nvSpPr>
            <p:spPr bwMode="gray">
              <a:xfrm>
                <a:off x="1708150" y="785813"/>
                <a:ext cx="103188" cy="173038"/>
              </a:xfrm>
              <a:custGeom>
                <a:avLst/>
                <a:gdLst>
                  <a:gd name="T0" fmla="*/ 20 w 65"/>
                  <a:gd name="T1" fmla="*/ 60 h 109"/>
                  <a:gd name="T2" fmla="*/ 62 w 65"/>
                  <a:gd name="T3" fmla="*/ 60 h 109"/>
                  <a:gd name="T4" fmla="*/ 62 w 65"/>
                  <a:gd name="T5" fmla="*/ 43 h 109"/>
                  <a:gd name="T6" fmla="*/ 20 w 65"/>
                  <a:gd name="T7" fmla="*/ 43 h 109"/>
                  <a:gd name="T8" fmla="*/ 20 w 65"/>
                  <a:gd name="T9" fmla="*/ 16 h 109"/>
                  <a:gd name="T10" fmla="*/ 63 w 65"/>
                  <a:gd name="T11" fmla="*/ 16 h 109"/>
                  <a:gd name="T12" fmla="*/ 63 w 65"/>
                  <a:gd name="T13" fmla="*/ 0 h 109"/>
                  <a:gd name="T14" fmla="*/ 0 w 65"/>
                  <a:gd name="T15" fmla="*/ 0 h 109"/>
                  <a:gd name="T16" fmla="*/ 0 w 65"/>
                  <a:gd name="T17" fmla="*/ 109 h 109"/>
                  <a:gd name="T18" fmla="*/ 65 w 65"/>
                  <a:gd name="T19" fmla="*/ 109 h 109"/>
                  <a:gd name="T20" fmla="*/ 65 w 65"/>
                  <a:gd name="T21" fmla="*/ 92 h 109"/>
                  <a:gd name="T22" fmla="*/ 20 w 65"/>
                  <a:gd name="T23" fmla="*/ 92 h 109"/>
                  <a:gd name="T24" fmla="*/ 20 w 65"/>
                  <a:gd name="T25" fmla="*/ 6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109">
                    <a:moveTo>
                      <a:pt x="20" y="60"/>
                    </a:moveTo>
                    <a:lnTo>
                      <a:pt x="62" y="60"/>
                    </a:lnTo>
                    <a:lnTo>
                      <a:pt x="62" y="43"/>
                    </a:lnTo>
                    <a:lnTo>
                      <a:pt x="20" y="43"/>
                    </a:lnTo>
                    <a:lnTo>
                      <a:pt x="20" y="16"/>
                    </a:lnTo>
                    <a:lnTo>
                      <a:pt x="63" y="16"/>
                    </a:lnTo>
                    <a:lnTo>
                      <a:pt x="63" y="0"/>
                    </a:lnTo>
                    <a:lnTo>
                      <a:pt x="0" y="0"/>
                    </a:lnTo>
                    <a:lnTo>
                      <a:pt x="0" y="109"/>
                    </a:lnTo>
                    <a:lnTo>
                      <a:pt x="65" y="109"/>
                    </a:lnTo>
                    <a:lnTo>
                      <a:pt x="65" y="92"/>
                    </a:lnTo>
                    <a:lnTo>
                      <a:pt x="20" y="92"/>
                    </a:lnTo>
                    <a:lnTo>
                      <a:pt x="2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2"/>
              <p:cNvSpPr>
                <a:spLocks/>
              </p:cNvSpPr>
              <p:nvPr userDrawn="1"/>
            </p:nvSpPr>
            <p:spPr bwMode="gray">
              <a:xfrm>
                <a:off x="1839913" y="785813"/>
                <a:ext cx="101600" cy="173038"/>
              </a:xfrm>
              <a:custGeom>
                <a:avLst/>
                <a:gdLst>
                  <a:gd name="T0" fmla="*/ 20 w 64"/>
                  <a:gd name="T1" fmla="*/ 92 h 109"/>
                  <a:gd name="T2" fmla="*/ 20 w 64"/>
                  <a:gd name="T3" fmla="*/ 0 h 109"/>
                  <a:gd name="T4" fmla="*/ 0 w 64"/>
                  <a:gd name="T5" fmla="*/ 0 h 109"/>
                  <a:gd name="T6" fmla="*/ 0 w 64"/>
                  <a:gd name="T7" fmla="*/ 109 h 109"/>
                  <a:gd name="T8" fmla="*/ 64 w 64"/>
                  <a:gd name="T9" fmla="*/ 109 h 109"/>
                  <a:gd name="T10" fmla="*/ 64 w 64"/>
                  <a:gd name="T11" fmla="*/ 92 h 109"/>
                  <a:gd name="T12" fmla="*/ 20 w 64"/>
                  <a:gd name="T13" fmla="*/ 9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09">
                    <a:moveTo>
                      <a:pt x="20" y="92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109"/>
                    </a:lnTo>
                    <a:lnTo>
                      <a:pt x="64" y="109"/>
                    </a:lnTo>
                    <a:lnTo>
                      <a:pt x="64" y="92"/>
                    </a:lnTo>
                    <a:lnTo>
                      <a:pt x="2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3"/>
              <p:cNvSpPr>
                <a:spLocks/>
              </p:cNvSpPr>
              <p:nvPr userDrawn="1"/>
            </p:nvSpPr>
            <p:spPr bwMode="gray">
              <a:xfrm>
                <a:off x="1576388" y="785813"/>
                <a:ext cx="104775" cy="173038"/>
              </a:xfrm>
              <a:custGeom>
                <a:avLst/>
                <a:gdLst>
                  <a:gd name="T0" fmla="*/ 21 w 66"/>
                  <a:gd name="T1" fmla="*/ 60 h 109"/>
                  <a:gd name="T2" fmla="*/ 61 w 66"/>
                  <a:gd name="T3" fmla="*/ 60 h 109"/>
                  <a:gd name="T4" fmla="*/ 61 w 66"/>
                  <a:gd name="T5" fmla="*/ 43 h 109"/>
                  <a:gd name="T6" fmla="*/ 21 w 66"/>
                  <a:gd name="T7" fmla="*/ 43 h 109"/>
                  <a:gd name="T8" fmla="*/ 21 w 66"/>
                  <a:gd name="T9" fmla="*/ 16 h 109"/>
                  <a:gd name="T10" fmla="*/ 62 w 66"/>
                  <a:gd name="T11" fmla="*/ 16 h 109"/>
                  <a:gd name="T12" fmla="*/ 62 w 66"/>
                  <a:gd name="T13" fmla="*/ 0 h 109"/>
                  <a:gd name="T14" fmla="*/ 0 w 66"/>
                  <a:gd name="T15" fmla="*/ 0 h 109"/>
                  <a:gd name="T16" fmla="*/ 0 w 66"/>
                  <a:gd name="T17" fmla="*/ 109 h 109"/>
                  <a:gd name="T18" fmla="*/ 66 w 66"/>
                  <a:gd name="T19" fmla="*/ 109 h 109"/>
                  <a:gd name="T20" fmla="*/ 66 w 66"/>
                  <a:gd name="T21" fmla="*/ 92 h 109"/>
                  <a:gd name="T22" fmla="*/ 21 w 66"/>
                  <a:gd name="T23" fmla="*/ 92 h 109"/>
                  <a:gd name="T24" fmla="*/ 21 w 66"/>
                  <a:gd name="T25" fmla="*/ 6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109">
                    <a:moveTo>
                      <a:pt x="21" y="60"/>
                    </a:moveTo>
                    <a:lnTo>
                      <a:pt x="61" y="60"/>
                    </a:lnTo>
                    <a:lnTo>
                      <a:pt x="61" y="43"/>
                    </a:lnTo>
                    <a:lnTo>
                      <a:pt x="21" y="43"/>
                    </a:lnTo>
                    <a:lnTo>
                      <a:pt x="21" y="16"/>
                    </a:lnTo>
                    <a:lnTo>
                      <a:pt x="62" y="16"/>
                    </a:lnTo>
                    <a:lnTo>
                      <a:pt x="62" y="0"/>
                    </a:lnTo>
                    <a:lnTo>
                      <a:pt x="0" y="0"/>
                    </a:lnTo>
                    <a:lnTo>
                      <a:pt x="0" y="109"/>
                    </a:lnTo>
                    <a:lnTo>
                      <a:pt x="66" y="109"/>
                    </a:lnTo>
                    <a:lnTo>
                      <a:pt x="66" y="92"/>
                    </a:lnTo>
                    <a:lnTo>
                      <a:pt x="21" y="92"/>
                    </a:lnTo>
                    <a:lnTo>
                      <a:pt x="21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Tekstvak 1"/>
            <p:cNvSpPr txBox="1"/>
            <p:nvPr userDrawn="1"/>
          </p:nvSpPr>
          <p:spPr bwMode="gray">
            <a:xfrm>
              <a:off x="457200" y="4430887"/>
              <a:ext cx="3678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spc="-20" baseline="0" noProof="0" dirty="0">
                  <a:solidFill>
                    <a:schemeClr val="bg1"/>
                  </a:solidFill>
                </a:rPr>
                <a:t>Together we make the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5730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Picture 1/2 Violet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51435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9079"/>
            <a:ext cx="3740149" cy="339447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225"/>
            <a:ext cx="3740400" cy="799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1B9532-7E1A-49CE-A5BD-7BB533469177}" type="datetime1">
              <a:rPr lang="en-GB" smtClean="0"/>
              <a:t>18/01/2024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Tata Steel | TITLE POWERPOINT PRESENTATION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9222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3702997" y="0"/>
            <a:ext cx="5441003" cy="5143500"/>
          </a:xfrm>
          <a:custGeom>
            <a:avLst/>
            <a:gdLst/>
            <a:ahLst/>
            <a:cxnLst/>
            <a:rect l="l" t="t" r="r" b="b"/>
            <a:pathLst>
              <a:path w="5441003" h="5143500">
                <a:moveTo>
                  <a:pt x="245991" y="0"/>
                </a:moveTo>
                <a:lnTo>
                  <a:pt x="5441003" y="0"/>
                </a:lnTo>
                <a:lnTo>
                  <a:pt x="5441003" y="5143500"/>
                </a:lnTo>
                <a:lnTo>
                  <a:pt x="284902" y="5143500"/>
                </a:lnTo>
                <a:cubicBezTo>
                  <a:pt x="153186" y="4282872"/>
                  <a:pt x="2014" y="3344424"/>
                  <a:pt x="0" y="2483796"/>
                </a:cubicBezTo>
                <a:cubicBezTo>
                  <a:pt x="2014" y="1629924"/>
                  <a:pt x="94819" y="847387"/>
                  <a:pt x="245991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184447"/>
            <a:ext cx="3110400" cy="3394800"/>
          </a:xfrm>
        </p:spPr>
        <p:txBody>
          <a:bodyPr/>
          <a:lstStyle>
            <a:lvl1pPr>
              <a:tabLst>
                <a:tab pos="2600325" algn="r"/>
              </a:tabLst>
              <a:defRPr sz="1400"/>
            </a:lvl1pPr>
            <a:lvl2pPr>
              <a:tabLst>
                <a:tab pos="2600325" algn="r"/>
              </a:tabLst>
              <a:defRPr sz="1400"/>
            </a:lvl2pPr>
            <a:lvl3pPr>
              <a:tabLst>
                <a:tab pos="2600325" algn="r"/>
              </a:tabLst>
              <a:defRPr sz="1400"/>
            </a:lvl3pPr>
            <a:lvl4pPr>
              <a:tabLst>
                <a:tab pos="2600325" algn="r"/>
              </a:tabLst>
              <a:defRPr sz="1400"/>
            </a:lvl4pPr>
            <a:lvl5pPr>
              <a:tabLst>
                <a:tab pos="2600325" algn="r"/>
              </a:tabLs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7225"/>
            <a:ext cx="3200400" cy="799032"/>
          </a:xfrm>
        </p:spPr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7988AC-E587-4DDA-84C8-802B104B513E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686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6103938" y="0"/>
            <a:ext cx="3040062" cy="51435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84449"/>
            <a:ext cx="5272088" cy="3394472"/>
          </a:xfrm>
        </p:spPr>
        <p:txBody>
          <a:bodyPr/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37225"/>
            <a:ext cx="5274000" cy="799032"/>
          </a:xfrm>
        </p:spPr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7C234A-AA53-4BF5-88C1-596684D23AE5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6422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4449"/>
            <a:ext cx="5274000" cy="3394472"/>
          </a:xfrm>
        </p:spPr>
        <p:txBody>
          <a:bodyPr/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 bwMode="gray">
          <a:xfrm>
            <a:off x="6439711" y="124403"/>
            <a:ext cx="2704289" cy="4703766"/>
          </a:xfrm>
          <a:custGeom>
            <a:avLst/>
            <a:gdLst>
              <a:gd name="connsiteX0" fmla="*/ 0 w 2553005"/>
              <a:gd name="connsiteY0" fmla="*/ 0 h 4454957"/>
              <a:gd name="connsiteX1" fmla="*/ 2553005 w 2553005"/>
              <a:gd name="connsiteY1" fmla="*/ 0 h 4454957"/>
              <a:gd name="connsiteX2" fmla="*/ 2553005 w 2553005"/>
              <a:gd name="connsiteY2" fmla="*/ 4454957 h 4454957"/>
              <a:gd name="connsiteX3" fmla="*/ 0 w 2553005"/>
              <a:gd name="connsiteY3" fmla="*/ 4454957 h 4454957"/>
              <a:gd name="connsiteX4" fmla="*/ 0 w 2553005"/>
              <a:gd name="connsiteY4" fmla="*/ 0 h 4454957"/>
              <a:gd name="connsiteX0" fmla="*/ 117043 w 2553005"/>
              <a:gd name="connsiteY0" fmla="*/ 1338681 h 4454957"/>
              <a:gd name="connsiteX1" fmla="*/ 2553005 w 2553005"/>
              <a:gd name="connsiteY1" fmla="*/ 0 h 4454957"/>
              <a:gd name="connsiteX2" fmla="*/ 2553005 w 2553005"/>
              <a:gd name="connsiteY2" fmla="*/ 4454957 h 4454957"/>
              <a:gd name="connsiteX3" fmla="*/ 0 w 2553005"/>
              <a:gd name="connsiteY3" fmla="*/ 4454957 h 4454957"/>
              <a:gd name="connsiteX4" fmla="*/ 117043 w 2553005"/>
              <a:gd name="connsiteY4" fmla="*/ 1338681 h 4454957"/>
              <a:gd name="connsiteX0" fmla="*/ 375477 w 2811439"/>
              <a:gd name="connsiteY0" fmla="*/ 1471949 h 4588225"/>
              <a:gd name="connsiteX1" fmla="*/ 2811439 w 2811439"/>
              <a:gd name="connsiteY1" fmla="*/ 133268 h 4588225"/>
              <a:gd name="connsiteX2" fmla="*/ 2811439 w 2811439"/>
              <a:gd name="connsiteY2" fmla="*/ 4588225 h 4588225"/>
              <a:gd name="connsiteX3" fmla="*/ 258434 w 2811439"/>
              <a:gd name="connsiteY3" fmla="*/ 4588225 h 4588225"/>
              <a:gd name="connsiteX4" fmla="*/ 375477 w 2811439"/>
              <a:gd name="connsiteY4" fmla="*/ 1471949 h 4588225"/>
              <a:gd name="connsiteX0" fmla="*/ 375477 w 2811439"/>
              <a:gd name="connsiteY0" fmla="*/ 1338681 h 4454957"/>
              <a:gd name="connsiteX1" fmla="*/ 2811439 w 2811439"/>
              <a:gd name="connsiteY1" fmla="*/ 0 h 4454957"/>
              <a:gd name="connsiteX2" fmla="*/ 2811439 w 2811439"/>
              <a:gd name="connsiteY2" fmla="*/ 4454957 h 4454957"/>
              <a:gd name="connsiteX3" fmla="*/ 258434 w 2811439"/>
              <a:gd name="connsiteY3" fmla="*/ 4454957 h 4454957"/>
              <a:gd name="connsiteX4" fmla="*/ 375477 w 2811439"/>
              <a:gd name="connsiteY4" fmla="*/ 1338681 h 4454957"/>
              <a:gd name="connsiteX0" fmla="*/ 342142 w 2836626"/>
              <a:gd name="connsiteY0" fmla="*/ 1477669 h 4454957"/>
              <a:gd name="connsiteX1" fmla="*/ 2836626 w 2836626"/>
              <a:gd name="connsiteY1" fmla="*/ 0 h 4454957"/>
              <a:gd name="connsiteX2" fmla="*/ 2836626 w 2836626"/>
              <a:gd name="connsiteY2" fmla="*/ 4454957 h 4454957"/>
              <a:gd name="connsiteX3" fmla="*/ 283621 w 2836626"/>
              <a:gd name="connsiteY3" fmla="*/ 4454957 h 4454957"/>
              <a:gd name="connsiteX4" fmla="*/ 342142 w 2836626"/>
              <a:gd name="connsiteY4" fmla="*/ 1477669 h 4454957"/>
              <a:gd name="connsiteX0" fmla="*/ 360501 w 2854985"/>
              <a:gd name="connsiteY0" fmla="*/ 1477669 h 4454957"/>
              <a:gd name="connsiteX1" fmla="*/ 2854985 w 2854985"/>
              <a:gd name="connsiteY1" fmla="*/ 0 h 4454957"/>
              <a:gd name="connsiteX2" fmla="*/ 2854985 w 2854985"/>
              <a:gd name="connsiteY2" fmla="*/ 4454957 h 4454957"/>
              <a:gd name="connsiteX3" fmla="*/ 301980 w 2854985"/>
              <a:gd name="connsiteY3" fmla="*/ 4454957 h 4454957"/>
              <a:gd name="connsiteX4" fmla="*/ 360501 w 2854985"/>
              <a:gd name="connsiteY4" fmla="*/ 1477669 h 4454957"/>
              <a:gd name="connsiteX0" fmla="*/ 44999 w 2539483"/>
              <a:gd name="connsiteY0" fmla="*/ 1477669 h 4454957"/>
              <a:gd name="connsiteX1" fmla="*/ 2539483 w 2539483"/>
              <a:gd name="connsiteY1" fmla="*/ 0 h 4454957"/>
              <a:gd name="connsiteX2" fmla="*/ 2539483 w 2539483"/>
              <a:gd name="connsiteY2" fmla="*/ 4454957 h 4454957"/>
              <a:gd name="connsiteX3" fmla="*/ 1047182 w 2539483"/>
              <a:gd name="connsiteY3" fmla="*/ 3430829 h 4454957"/>
              <a:gd name="connsiteX4" fmla="*/ 44999 w 2539483"/>
              <a:gd name="connsiteY4" fmla="*/ 1477669 h 4454957"/>
              <a:gd name="connsiteX0" fmla="*/ 45399 w 2539883"/>
              <a:gd name="connsiteY0" fmla="*/ 1477669 h 4615678"/>
              <a:gd name="connsiteX1" fmla="*/ 2539883 w 2539883"/>
              <a:gd name="connsiteY1" fmla="*/ 0 h 4615678"/>
              <a:gd name="connsiteX2" fmla="*/ 2539883 w 2539883"/>
              <a:gd name="connsiteY2" fmla="*/ 4454957 h 4615678"/>
              <a:gd name="connsiteX3" fmla="*/ 1047582 w 2539883"/>
              <a:gd name="connsiteY3" fmla="*/ 3430829 h 4615678"/>
              <a:gd name="connsiteX4" fmla="*/ 45399 w 2539883"/>
              <a:gd name="connsiteY4" fmla="*/ 1477669 h 4615678"/>
              <a:gd name="connsiteX0" fmla="*/ 45399 w 2539883"/>
              <a:gd name="connsiteY0" fmla="*/ 1477669 h 4454957"/>
              <a:gd name="connsiteX1" fmla="*/ 2539883 w 2539883"/>
              <a:gd name="connsiteY1" fmla="*/ 0 h 4454957"/>
              <a:gd name="connsiteX2" fmla="*/ 2539883 w 2539883"/>
              <a:gd name="connsiteY2" fmla="*/ 4454957 h 4454957"/>
              <a:gd name="connsiteX3" fmla="*/ 1047582 w 2539883"/>
              <a:gd name="connsiteY3" fmla="*/ 3430829 h 4454957"/>
              <a:gd name="connsiteX4" fmla="*/ 45399 w 2539883"/>
              <a:gd name="connsiteY4" fmla="*/ 1477669 h 4454957"/>
              <a:gd name="connsiteX0" fmla="*/ 102396 w 2596880"/>
              <a:gd name="connsiteY0" fmla="*/ 1477669 h 4454957"/>
              <a:gd name="connsiteX1" fmla="*/ 2596880 w 2596880"/>
              <a:gd name="connsiteY1" fmla="*/ 0 h 4454957"/>
              <a:gd name="connsiteX2" fmla="*/ 2596880 w 2596880"/>
              <a:gd name="connsiteY2" fmla="*/ 4454957 h 4454957"/>
              <a:gd name="connsiteX3" fmla="*/ 687613 w 2596880"/>
              <a:gd name="connsiteY3" fmla="*/ 2962656 h 4454957"/>
              <a:gd name="connsiteX4" fmla="*/ 102396 w 2596880"/>
              <a:gd name="connsiteY4" fmla="*/ 1477669 h 4454957"/>
              <a:gd name="connsiteX0" fmla="*/ 106554 w 2564462"/>
              <a:gd name="connsiteY0" fmla="*/ 1375256 h 4454957"/>
              <a:gd name="connsiteX1" fmla="*/ 2564462 w 2564462"/>
              <a:gd name="connsiteY1" fmla="*/ 0 h 4454957"/>
              <a:gd name="connsiteX2" fmla="*/ 2564462 w 2564462"/>
              <a:gd name="connsiteY2" fmla="*/ 4454957 h 4454957"/>
              <a:gd name="connsiteX3" fmla="*/ 655195 w 2564462"/>
              <a:gd name="connsiteY3" fmla="*/ 2962656 h 4454957"/>
              <a:gd name="connsiteX4" fmla="*/ 106554 w 2564462"/>
              <a:gd name="connsiteY4" fmla="*/ 1375256 h 4454957"/>
              <a:gd name="connsiteX0" fmla="*/ 106554 w 2564462"/>
              <a:gd name="connsiteY0" fmla="*/ 1411832 h 4454957"/>
              <a:gd name="connsiteX1" fmla="*/ 2564462 w 2564462"/>
              <a:gd name="connsiteY1" fmla="*/ 0 h 4454957"/>
              <a:gd name="connsiteX2" fmla="*/ 2564462 w 2564462"/>
              <a:gd name="connsiteY2" fmla="*/ 4454957 h 4454957"/>
              <a:gd name="connsiteX3" fmla="*/ 655195 w 2564462"/>
              <a:gd name="connsiteY3" fmla="*/ 2962656 h 4454957"/>
              <a:gd name="connsiteX4" fmla="*/ 106554 w 2564462"/>
              <a:gd name="connsiteY4" fmla="*/ 1411832 h 4454957"/>
              <a:gd name="connsiteX0" fmla="*/ 108424 w 2566332"/>
              <a:gd name="connsiteY0" fmla="*/ 1411832 h 4454957"/>
              <a:gd name="connsiteX1" fmla="*/ 2566332 w 2566332"/>
              <a:gd name="connsiteY1" fmla="*/ 0 h 4454957"/>
              <a:gd name="connsiteX2" fmla="*/ 2566332 w 2566332"/>
              <a:gd name="connsiteY2" fmla="*/ 4454957 h 4454957"/>
              <a:gd name="connsiteX3" fmla="*/ 657065 w 2566332"/>
              <a:gd name="connsiteY3" fmla="*/ 2962656 h 4454957"/>
              <a:gd name="connsiteX4" fmla="*/ 108424 w 2566332"/>
              <a:gd name="connsiteY4" fmla="*/ 1411832 h 4454957"/>
              <a:gd name="connsiteX0" fmla="*/ 109379 w 2567287"/>
              <a:gd name="connsiteY0" fmla="*/ 1411832 h 4454957"/>
              <a:gd name="connsiteX1" fmla="*/ 2567287 w 2567287"/>
              <a:gd name="connsiteY1" fmla="*/ 0 h 4454957"/>
              <a:gd name="connsiteX2" fmla="*/ 2567287 w 2567287"/>
              <a:gd name="connsiteY2" fmla="*/ 4454957 h 4454957"/>
              <a:gd name="connsiteX3" fmla="*/ 658020 w 2567287"/>
              <a:gd name="connsiteY3" fmla="*/ 2962656 h 4454957"/>
              <a:gd name="connsiteX4" fmla="*/ 109379 w 2567287"/>
              <a:gd name="connsiteY4" fmla="*/ 1411832 h 4454957"/>
              <a:gd name="connsiteX0" fmla="*/ 107424 w 2558016"/>
              <a:gd name="connsiteY0" fmla="*/ 1397202 h 4454957"/>
              <a:gd name="connsiteX1" fmla="*/ 2558016 w 2558016"/>
              <a:gd name="connsiteY1" fmla="*/ 0 h 4454957"/>
              <a:gd name="connsiteX2" fmla="*/ 2558016 w 2558016"/>
              <a:gd name="connsiteY2" fmla="*/ 4454957 h 4454957"/>
              <a:gd name="connsiteX3" fmla="*/ 648749 w 2558016"/>
              <a:gd name="connsiteY3" fmla="*/ 2962656 h 4454957"/>
              <a:gd name="connsiteX4" fmla="*/ 107424 w 2558016"/>
              <a:gd name="connsiteY4" fmla="*/ 1397202 h 4454957"/>
              <a:gd name="connsiteX0" fmla="*/ 107424 w 2558016"/>
              <a:gd name="connsiteY0" fmla="*/ 1397202 h 4454957"/>
              <a:gd name="connsiteX1" fmla="*/ 2558016 w 2558016"/>
              <a:gd name="connsiteY1" fmla="*/ 0 h 4454957"/>
              <a:gd name="connsiteX2" fmla="*/ 2558016 w 2558016"/>
              <a:gd name="connsiteY2" fmla="*/ 4454957 h 4454957"/>
              <a:gd name="connsiteX3" fmla="*/ 648749 w 2558016"/>
              <a:gd name="connsiteY3" fmla="*/ 2962656 h 4454957"/>
              <a:gd name="connsiteX4" fmla="*/ 107424 w 2558016"/>
              <a:gd name="connsiteY4" fmla="*/ 1397202 h 4454957"/>
              <a:gd name="connsiteX0" fmla="*/ 105185 w 2574827"/>
              <a:gd name="connsiteY0" fmla="*/ 1416252 h 4454957"/>
              <a:gd name="connsiteX1" fmla="*/ 2574827 w 2574827"/>
              <a:gd name="connsiteY1" fmla="*/ 0 h 4454957"/>
              <a:gd name="connsiteX2" fmla="*/ 2574827 w 2574827"/>
              <a:gd name="connsiteY2" fmla="*/ 4454957 h 4454957"/>
              <a:gd name="connsiteX3" fmla="*/ 665560 w 2574827"/>
              <a:gd name="connsiteY3" fmla="*/ 2962656 h 4454957"/>
              <a:gd name="connsiteX4" fmla="*/ 105185 w 2574827"/>
              <a:gd name="connsiteY4" fmla="*/ 1416252 h 4454957"/>
              <a:gd name="connsiteX0" fmla="*/ 91602 w 2561244"/>
              <a:gd name="connsiteY0" fmla="*/ 1416252 h 4454957"/>
              <a:gd name="connsiteX1" fmla="*/ 2561244 w 2561244"/>
              <a:gd name="connsiteY1" fmla="*/ 0 h 4454957"/>
              <a:gd name="connsiteX2" fmla="*/ 2561244 w 2561244"/>
              <a:gd name="connsiteY2" fmla="*/ 4454957 h 4454957"/>
              <a:gd name="connsiteX3" fmla="*/ 651977 w 2561244"/>
              <a:gd name="connsiteY3" fmla="*/ 2962656 h 4454957"/>
              <a:gd name="connsiteX4" fmla="*/ 91602 w 2561244"/>
              <a:gd name="connsiteY4" fmla="*/ 1416252 h 445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1244" h="4454957">
                <a:moveTo>
                  <a:pt x="91602" y="1416252"/>
                </a:moveTo>
                <a:cubicBezTo>
                  <a:pt x="376476" y="960576"/>
                  <a:pt x="1862642" y="204826"/>
                  <a:pt x="2561244" y="0"/>
                </a:cubicBezTo>
                <a:lnTo>
                  <a:pt x="2561244" y="4454957"/>
                </a:lnTo>
                <a:cubicBezTo>
                  <a:pt x="1866300" y="4061156"/>
                  <a:pt x="1063584" y="3469107"/>
                  <a:pt x="651977" y="2962656"/>
                </a:cubicBezTo>
                <a:cubicBezTo>
                  <a:pt x="240370" y="2456205"/>
                  <a:pt x="-193272" y="1871928"/>
                  <a:pt x="91602" y="14162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8000" rIns="252000" anchor="ctr" anchorCtr="0"/>
          <a:lstStyle>
            <a:lvl1pPr marL="0" indent="0" algn="r">
              <a:lnSpc>
                <a:spcPct val="80000"/>
              </a:lnSpc>
              <a:buNone/>
              <a:defRPr sz="1000">
                <a:solidFill>
                  <a:schemeClr val="bg1"/>
                </a:solidFill>
              </a:defRPr>
            </a:lvl1pPr>
            <a:lvl2pPr marL="179388" indent="0" algn="r">
              <a:lnSpc>
                <a:spcPct val="80000"/>
              </a:lnSpc>
              <a:buNone/>
              <a:defRPr sz="1000">
                <a:solidFill>
                  <a:schemeClr val="bg1"/>
                </a:solidFill>
              </a:defRPr>
            </a:lvl2pPr>
            <a:lvl3pPr marL="357187" indent="0" algn="r">
              <a:lnSpc>
                <a:spcPct val="80000"/>
              </a:lnSpc>
              <a:buNone/>
              <a:defRPr sz="1000">
                <a:solidFill>
                  <a:schemeClr val="bg1"/>
                </a:solidFill>
              </a:defRPr>
            </a:lvl3pPr>
            <a:lvl4pPr marL="536575" indent="0" algn="r">
              <a:lnSpc>
                <a:spcPct val="80000"/>
              </a:lnSpc>
              <a:buNone/>
              <a:defRPr sz="1000">
                <a:solidFill>
                  <a:schemeClr val="bg1"/>
                </a:solidFill>
              </a:defRPr>
            </a:lvl4pPr>
            <a:lvl5pPr marL="0" indent="0" algn="r">
              <a:lnSpc>
                <a:spcPct val="80000"/>
              </a:lnSpc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37225"/>
            <a:ext cx="5274000" cy="799032"/>
          </a:xfrm>
        </p:spPr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4DF5529-5816-4701-AD82-A14096065691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95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>
        <p:tmplLst>
          <p:tmpl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4"/>
          </p:nvPr>
        </p:nvSpPr>
        <p:spPr bwMode="gray">
          <a:xfrm>
            <a:off x="6439711" y="124403"/>
            <a:ext cx="2704289" cy="4703766"/>
          </a:xfrm>
          <a:custGeom>
            <a:avLst/>
            <a:gdLst>
              <a:gd name="connsiteX0" fmla="*/ 0 w 2553005"/>
              <a:gd name="connsiteY0" fmla="*/ 0 h 4454957"/>
              <a:gd name="connsiteX1" fmla="*/ 2553005 w 2553005"/>
              <a:gd name="connsiteY1" fmla="*/ 0 h 4454957"/>
              <a:gd name="connsiteX2" fmla="*/ 2553005 w 2553005"/>
              <a:gd name="connsiteY2" fmla="*/ 4454957 h 4454957"/>
              <a:gd name="connsiteX3" fmla="*/ 0 w 2553005"/>
              <a:gd name="connsiteY3" fmla="*/ 4454957 h 4454957"/>
              <a:gd name="connsiteX4" fmla="*/ 0 w 2553005"/>
              <a:gd name="connsiteY4" fmla="*/ 0 h 4454957"/>
              <a:gd name="connsiteX0" fmla="*/ 117043 w 2553005"/>
              <a:gd name="connsiteY0" fmla="*/ 1338681 h 4454957"/>
              <a:gd name="connsiteX1" fmla="*/ 2553005 w 2553005"/>
              <a:gd name="connsiteY1" fmla="*/ 0 h 4454957"/>
              <a:gd name="connsiteX2" fmla="*/ 2553005 w 2553005"/>
              <a:gd name="connsiteY2" fmla="*/ 4454957 h 4454957"/>
              <a:gd name="connsiteX3" fmla="*/ 0 w 2553005"/>
              <a:gd name="connsiteY3" fmla="*/ 4454957 h 4454957"/>
              <a:gd name="connsiteX4" fmla="*/ 117043 w 2553005"/>
              <a:gd name="connsiteY4" fmla="*/ 1338681 h 4454957"/>
              <a:gd name="connsiteX0" fmla="*/ 375477 w 2811439"/>
              <a:gd name="connsiteY0" fmla="*/ 1471949 h 4588225"/>
              <a:gd name="connsiteX1" fmla="*/ 2811439 w 2811439"/>
              <a:gd name="connsiteY1" fmla="*/ 133268 h 4588225"/>
              <a:gd name="connsiteX2" fmla="*/ 2811439 w 2811439"/>
              <a:gd name="connsiteY2" fmla="*/ 4588225 h 4588225"/>
              <a:gd name="connsiteX3" fmla="*/ 258434 w 2811439"/>
              <a:gd name="connsiteY3" fmla="*/ 4588225 h 4588225"/>
              <a:gd name="connsiteX4" fmla="*/ 375477 w 2811439"/>
              <a:gd name="connsiteY4" fmla="*/ 1471949 h 4588225"/>
              <a:gd name="connsiteX0" fmla="*/ 375477 w 2811439"/>
              <a:gd name="connsiteY0" fmla="*/ 1338681 h 4454957"/>
              <a:gd name="connsiteX1" fmla="*/ 2811439 w 2811439"/>
              <a:gd name="connsiteY1" fmla="*/ 0 h 4454957"/>
              <a:gd name="connsiteX2" fmla="*/ 2811439 w 2811439"/>
              <a:gd name="connsiteY2" fmla="*/ 4454957 h 4454957"/>
              <a:gd name="connsiteX3" fmla="*/ 258434 w 2811439"/>
              <a:gd name="connsiteY3" fmla="*/ 4454957 h 4454957"/>
              <a:gd name="connsiteX4" fmla="*/ 375477 w 2811439"/>
              <a:gd name="connsiteY4" fmla="*/ 1338681 h 4454957"/>
              <a:gd name="connsiteX0" fmla="*/ 342142 w 2836626"/>
              <a:gd name="connsiteY0" fmla="*/ 1477669 h 4454957"/>
              <a:gd name="connsiteX1" fmla="*/ 2836626 w 2836626"/>
              <a:gd name="connsiteY1" fmla="*/ 0 h 4454957"/>
              <a:gd name="connsiteX2" fmla="*/ 2836626 w 2836626"/>
              <a:gd name="connsiteY2" fmla="*/ 4454957 h 4454957"/>
              <a:gd name="connsiteX3" fmla="*/ 283621 w 2836626"/>
              <a:gd name="connsiteY3" fmla="*/ 4454957 h 4454957"/>
              <a:gd name="connsiteX4" fmla="*/ 342142 w 2836626"/>
              <a:gd name="connsiteY4" fmla="*/ 1477669 h 4454957"/>
              <a:gd name="connsiteX0" fmla="*/ 360501 w 2854985"/>
              <a:gd name="connsiteY0" fmla="*/ 1477669 h 4454957"/>
              <a:gd name="connsiteX1" fmla="*/ 2854985 w 2854985"/>
              <a:gd name="connsiteY1" fmla="*/ 0 h 4454957"/>
              <a:gd name="connsiteX2" fmla="*/ 2854985 w 2854985"/>
              <a:gd name="connsiteY2" fmla="*/ 4454957 h 4454957"/>
              <a:gd name="connsiteX3" fmla="*/ 301980 w 2854985"/>
              <a:gd name="connsiteY3" fmla="*/ 4454957 h 4454957"/>
              <a:gd name="connsiteX4" fmla="*/ 360501 w 2854985"/>
              <a:gd name="connsiteY4" fmla="*/ 1477669 h 4454957"/>
              <a:gd name="connsiteX0" fmla="*/ 44999 w 2539483"/>
              <a:gd name="connsiteY0" fmla="*/ 1477669 h 4454957"/>
              <a:gd name="connsiteX1" fmla="*/ 2539483 w 2539483"/>
              <a:gd name="connsiteY1" fmla="*/ 0 h 4454957"/>
              <a:gd name="connsiteX2" fmla="*/ 2539483 w 2539483"/>
              <a:gd name="connsiteY2" fmla="*/ 4454957 h 4454957"/>
              <a:gd name="connsiteX3" fmla="*/ 1047182 w 2539483"/>
              <a:gd name="connsiteY3" fmla="*/ 3430829 h 4454957"/>
              <a:gd name="connsiteX4" fmla="*/ 44999 w 2539483"/>
              <a:gd name="connsiteY4" fmla="*/ 1477669 h 4454957"/>
              <a:gd name="connsiteX0" fmla="*/ 45399 w 2539883"/>
              <a:gd name="connsiteY0" fmla="*/ 1477669 h 4615678"/>
              <a:gd name="connsiteX1" fmla="*/ 2539883 w 2539883"/>
              <a:gd name="connsiteY1" fmla="*/ 0 h 4615678"/>
              <a:gd name="connsiteX2" fmla="*/ 2539883 w 2539883"/>
              <a:gd name="connsiteY2" fmla="*/ 4454957 h 4615678"/>
              <a:gd name="connsiteX3" fmla="*/ 1047582 w 2539883"/>
              <a:gd name="connsiteY3" fmla="*/ 3430829 h 4615678"/>
              <a:gd name="connsiteX4" fmla="*/ 45399 w 2539883"/>
              <a:gd name="connsiteY4" fmla="*/ 1477669 h 4615678"/>
              <a:gd name="connsiteX0" fmla="*/ 45399 w 2539883"/>
              <a:gd name="connsiteY0" fmla="*/ 1477669 h 4454957"/>
              <a:gd name="connsiteX1" fmla="*/ 2539883 w 2539883"/>
              <a:gd name="connsiteY1" fmla="*/ 0 h 4454957"/>
              <a:gd name="connsiteX2" fmla="*/ 2539883 w 2539883"/>
              <a:gd name="connsiteY2" fmla="*/ 4454957 h 4454957"/>
              <a:gd name="connsiteX3" fmla="*/ 1047582 w 2539883"/>
              <a:gd name="connsiteY3" fmla="*/ 3430829 h 4454957"/>
              <a:gd name="connsiteX4" fmla="*/ 45399 w 2539883"/>
              <a:gd name="connsiteY4" fmla="*/ 1477669 h 4454957"/>
              <a:gd name="connsiteX0" fmla="*/ 102396 w 2596880"/>
              <a:gd name="connsiteY0" fmla="*/ 1477669 h 4454957"/>
              <a:gd name="connsiteX1" fmla="*/ 2596880 w 2596880"/>
              <a:gd name="connsiteY1" fmla="*/ 0 h 4454957"/>
              <a:gd name="connsiteX2" fmla="*/ 2596880 w 2596880"/>
              <a:gd name="connsiteY2" fmla="*/ 4454957 h 4454957"/>
              <a:gd name="connsiteX3" fmla="*/ 687613 w 2596880"/>
              <a:gd name="connsiteY3" fmla="*/ 2962656 h 4454957"/>
              <a:gd name="connsiteX4" fmla="*/ 102396 w 2596880"/>
              <a:gd name="connsiteY4" fmla="*/ 1477669 h 4454957"/>
              <a:gd name="connsiteX0" fmla="*/ 106554 w 2564462"/>
              <a:gd name="connsiteY0" fmla="*/ 1375256 h 4454957"/>
              <a:gd name="connsiteX1" fmla="*/ 2564462 w 2564462"/>
              <a:gd name="connsiteY1" fmla="*/ 0 h 4454957"/>
              <a:gd name="connsiteX2" fmla="*/ 2564462 w 2564462"/>
              <a:gd name="connsiteY2" fmla="*/ 4454957 h 4454957"/>
              <a:gd name="connsiteX3" fmla="*/ 655195 w 2564462"/>
              <a:gd name="connsiteY3" fmla="*/ 2962656 h 4454957"/>
              <a:gd name="connsiteX4" fmla="*/ 106554 w 2564462"/>
              <a:gd name="connsiteY4" fmla="*/ 1375256 h 4454957"/>
              <a:gd name="connsiteX0" fmla="*/ 106554 w 2564462"/>
              <a:gd name="connsiteY0" fmla="*/ 1411832 h 4454957"/>
              <a:gd name="connsiteX1" fmla="*/ 2564462 w 2564462"/>
              <a:gd name="connsiteY1" fmla="*/ 0 h 4454957"/>
              <a:gd name="connsiteX2" fmla="*/ 2564462 w 2564462"/>
              <a:gd name="connsiteY2" fmla="*/ 4454957 h 4454957"/>
              <a:gd name="connsiteX3" fmla="*/ 655195 w 2564462"/>
              <a:gd name="connsiteY3" fmla="*/ 2962656 h 4454957"/>
              <a:gd name="connsiteX4" fmla="*/ 106554 w 2564462"/>
              <a:gd name="connsiteY4" fmla="*/ 1411832 h 4454957"/>
              <a:gd name="connsiteX0" fmla="*/ 108424 w 2566332"/>
              <a:gd name="connsiteY0" fmla="*/ 1411832 h 4454957"/>
              <a:gd name="connsiteX1" fmla="*/ 2566332 w 2566332"/>
              <a:gd name="connsiteY1" fmla="*/ 0 h 4454957"/>
              <a:gd name="connsiteX2" fmla="*/ 2566332 w 2566332"/>
              <a:gd name="connsiteY2" fmla="*/ 4454957 h 4454957"/>
              <a:gd name="connsiteX3" fmla="*/ 657065 w 2566332"/>
              <a:gd name="connsiteY3" fmla="*/ 2962656 h 4454957"/>
              <a:gd name="connsiteX4" fmla="*/ 108424 w 2566332"/>
              <a:gd name="connsiteY4" fmla="*/ 1411832 h 4454957"/>
              <a:gd name="connsiteX0" fmla="*/ 109379 w 2567287"/>
              <a:gd name="connsiteY0" fmla="*/ 1411832 h 4454957"/>
              <a:gd name="connsiteX1" fmla="*/ 2567287 w 2567287"/>
              <a:gd name="connsiteY1" fmla="*/ 0 h 4454957"/>
              <a:gd name="connsiteX2" fmla="*/ 2567287 w 2567287"/>
              <a:gd name="connsiteY2" fmla="*/ 4454957 h 4454957"/>
              <a:gd name="connsiteX3" fmla="*/ 658020 w 2567287"/>
              <a:gd name="connsiteY3" fmla="*/ 2962656 h 4454957"/>
              <a:gd name="connsiteX4" fmla="*/ 109379 w 2567287"/>
              <a:gd name="connsiteY4" fmla="*/ 1411832 h 4454957"/>
              <a:gd name="connsiteX0" fmla="*/ 107424 w 2558016"/>
              <a:gd name="connsiteY0" fmla="*/ 1397202 h 4454957"/>
              <a:gd name="connsiteX1" fmla="*/ 2558016 w 2558016"/>
              <a:gd name="connsiteY1" fmla="*/ 0 h 4454957"/>
              <a:gd name="connsiteX2" fmla="*/ 2558016 w 2558016"/>
              <a:gd name="connsiteY2" fmla="*/ 4454957 h 4454957"/>
              <a:gd name="connsiteX3" fmla="*/ 648749 w 2558016"/>
              <a:gd name="connsiteY3" fmla="*/ 2962656 h 4454957"/>
              <a:gd name="connsiteX4" fmla="*/ 107424 w 2558016"/>
              <a:gd name="connsiteY4" fmla="*/ 1397202 h 4454957"/>
              <a:gd name="connsiteX0" fmla="*/ 107424 w 2558016"/>
              <a:gd name="connsiteY0" fmla="*/ 1397202 h 4454957"/>
              <a:gd name="connsiteX1" fmla="*/ 2558016 w 2558016"/>
              <a:gd name="connsiteY1" fmla="*/ 0 h 4454957"/>
              <a:gd name="connsiteX2" fmla="*/ 2558016 w 2558016"/>
              <a:gd name="connsiteY2" fmla="*/ 4454957 h 4454957"/>
              <a:gd name="connsiteX3" fmla="*/ 648749 w 2558016"/>
              <a:gd name="connsiteY3" fmla="*/ 2962656 h 4454957"/>
              <a:gd name="connsiteX4" fmla="*/ 107424 w 2558016"/>
              <a:gd name="connsiteY4" fmla="*/ 1397202 h 4454957"/>
              <a:gd name="connsiteX0" fmla="*/ 105185 w 2574827"/>
              <a:gd name="connsiteY0" fmla="*/ 1416252 h 4454957"/>
              <a:gd name="connsiteX1" fmla="*/ 2574827 w 2574827"/>
              <a:gd name="connsiteY1" fmla="*/ 0 h 4454957"/>
              <a:gd name="connsiteX2" fmla="*/ 2574827 w 2574827"/>
              <a:gd name="connsiteY2" fmla="*/ 4454957 h 4454957"/>
              <a:gd name="connsiteX3" fmla="*/ 665560 w 2574827"/>
              <a:gd name="connsiteY3" fmla="*/ 2962656 h 4454957"/>
              <a:gd name="connsiteX4" fmla="*/ 105185 w 2574827"/>
              <a:gd name="connsiteY4" fmla="*/ 1416252 h 4454957"/>
              <a:gd name="connsiteX0" fmla="*/ 91602 w 2561244"/>
              <a:gd name="connsiteY0" fmla="*/ 1416252 h 4454957"/>
              <a:gd name="connsiteX1" fmla="*/ 2561244 w 2561244"/>
              <a:gd name="connsiteY1" fmla="*/ 0 h 4454957"/>
              <a:gd name="connsiteX2" fmla="*/ 2561244 w 2561244"/>
              <a:gd name="connsiteY2" fmla="*/ 4454957 h 4454957"/>
              <a:gd name="connsiteX3" fmla="*/ 651977 w 2561244"/>
              <a:gd name="connsiteY3" fmla="*/ 2962656 h 4454957"/>
              <a:gd name="connsiteX4" fmla="*/ 91602 w 2561244"/>
              <a:gd name="connsiteY4" fmla="*/ 1416252 h 445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1244" h="4454957">
                <a:moveTo>
                  <a:pt x="91602" y="1416252"/>
                </a:moveTo>
                <a:cubicBezTo>
                  <a:pt x="376476" y="960576"/>
                  <a:pt x="1862642" y="204826"/>
                  <a:pt x="2561244" y="0"/>
                </a:cubicBezTo>
                <a:lnTo>
                  <a:pt x="2561244" y="4454957"/>
                </a:lnTo>
                <a:cubicBezTo>
                  <a:pt x="1866300" y="4061156"/>
                  <a:pt x="1063584" y="3469107"/>
                  <a:pt x="651977" y="2962656"/>
                </a:cubicBezTo>
                <a:cubicBezTo>
                  <a:pt x="240370" y="2456205"/>
                  <a:pt x="-193272" y="1871928"/>
                  <a:pt x="91602" y="14162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8000" rIns="252000" anchor="ctr" anchorCtr="0"/>
          <a:lstStyle>
            <a:lvl1pPr marL="0" indent="0" algn="r">
              <a:lnSpc>
                <a:spcPct val="80000"/>
              </a:lnSpc>
              <a:buNone/>
              <a:defRPr sz="1000">
                <a:solidFill>
                  <a:schemeClr val="bg1"/>
                </a:solidFill>
              </a:defRPr>
            </a:lvl1pPr>
            <a:lvl2pPr marL="179388" indent="0" algn="r">
              <a:lnSpc>
                <a:spcPct val="80000"/>
              </a:lnSpc>
              <a:buNone/>
              <a:defRPr sz="1000">
                <a:solidFill>
                  <a:schemeClr val="bg1"/>
                </a:solidFill>
              </a:defRPr>
            </a:lvl2pPr>
            <a:lvl3pPr marL="357187" indent="0" algn="r">
              <a:lnSpc>
                <a:spcPct val="80000"/>
              </a:lnSpc>
              <a:buNone/>
              <a:defRPr sz="1000">
                <a:solidFill>
                  <a:schemeClr val="bg1"/>
                </a:solidFill>
              </a:defRPr>
            </a:lvl3pPr>
            <a:lvl4pPr marL="536575" indent="0" algn="r">
              <a:lnSpc>
                <a:spcPct val="80000"/>
              </a:lnSpc>
              <a:buNone/>
              <a:defRPr sz="1000">
                <a:solidFill>
                  <a:schemeClr val="bg1"/>
                </a:solidFill>
              </a:defRPr>
            </a:lvl4pPr>
            <a:lvl5pPr marL="0" indent="0" algn="r">
              <a:lnSpc>
                <a:spcPct val="80000"/>
              </a:lnSpc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45EA40-C02B-4A55-BA37-7FEB02933582}" type="datetime1">
              <a:rPr lang="en-GB" smtClean="0"/>
              <a:t>18/01/2024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Tata Steel | TITLE POWERPOINT PRESENTATION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329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>
        <p:tmplLst>
          <p:tmpl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4447"/>
            <a:ext cx="4038600" cy="3394800"/>
          </a:xfrm>
        </p:spPr>
        <p:txBody>
          <a:bodyPr/>
          <a:lstStyle>
            <a:lvl1pPr>
              <a:tabLst>
                <a:tab pos="3767138" algn="r"/>
              </a:tabLst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0932"/>
            <a:ext cx="4038600" cy="3394800"/>
          </a:xfrm>
        </p:spPr>
        <p:txBody>
          <a:bodyPr/>
          <a:lstStyle>
            <a:lvl1pPr>
              <a:tabLst>
                <a:tab pos="3767138" algn="r"/>
              </a:tabLst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FC90-A58D-46E0-87B3-DB56AB627FE2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32844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79387"/>
            <a:ext cx="4038600" cy="1699860"/>
          </a:xfrm>
        </p:spPr>
        <p:txBody>
          <a:bodyPr/>
          <a:lstStyle>
            <a:lvl1pPr>
              <a:tabLst>
                <a:tab pos="3767138" algn="r"/>
              </a:tabLst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85872"/>
            <a:ext cx="4038600" cy="1699860"/>
          </a:xfrm>
        </p:spPr>
        <p:txBody>
          <a:bodyPr/>
          <a:lstStyle>
            <a:lvl1pPr>
              <a:tabLst>
                <a:tab pos="3767138" algn="r"/>
              </a:tabLst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69912" y="1017588"/>
            <a:ext cx="3170600" cy="17892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754804" y="1017588"/>
            <a:ext cx="3170600" cy="17892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8C278F-D68A-4E3E-815E-823A6CF96EEE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1036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225"/>
            <a:ext cx="8229600" cy="799032"/>
          </a:xfrm>
        </p:spPr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4447"/>
            <a:ext cx="5274000" cy="1442021"/>
          </a:xfrm>
        </p:spPr>
        <p:txBody>
          <a:bodyPr/>
          <a:lstStyle>
            <a:lvl1pPr>
              <a:tabLst>
                <a:tab pos="3767138" algn="r"/>
              </a:tabLst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28025"/>
            <a:ext cx="5274000" cy="1443600"/>
          </a:xfrm>
        </p:spPr>
        <p:txBody>
          <a:bodyPr/>
          <a:lstStyle>
            <a:lvl1pPr>
              <a:tabLst>
                <a:tab pos="3767138" algn="r"/>
              </a:tabLst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6103938" y="1017588"/>
            <a:ext cx="2473325" cy="1610459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/>
          </p:nvPr>
        </p:nvSpPr>
        <p:spPr>
          <a:xfrm>
            <a:off x="6103938" y="2790869"/>
            <a:ext cx="2473325" cy="1610459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5E76CD9-35CC-40B1-9A6D-E4B453500984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07383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1184447"/>
            <a:ext cx="2597285" cy="33948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1443" y="1184447"/>
            <a:ext cx="2599200" cy="33948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087600" y="1184447"/>
            <a:ext cx="2599200" cy="33948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2FEE4E-64F3-4D7C-97BD-A2D47D5152CB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5824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2743199"/>
            <a:ext cx="2597285" cy="18360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1443" y="2743199"/>
            <a:ext cx="2599200" cy="18360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087600" y="2743199"/>
            <a:ext cx="2599200" cy="18360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/>
          </p:nvPr>
        </p:nvSpPr>
        <p:spPr>
          <a:xfrm>
            <a:off x="569913" y="1017588"/>
            <a:ext cx="2473325" cy="1610459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/>
          </p:nvPr>
        </p:nvSpPr>
        <p:spPr>
          <a:xfrm>
            <a:off x="3333683" y="1017588"/>
            <a:ext cx="2473325" cy="1610459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/>
          </p:nvPr>
        </p:nvSpPr>
        <p:spPr>
          <a:xfrm>
            <a:off x="6097453" y="1017588"/>
            <a:ext cx="2473325" cy="1610459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AC32F1E-744F-46B4-A6C4-01E6BF893D80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6982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3702997" y="0"/>
            <a:ext cx="5441003" cy="5143500"/>
          </a:xfrm>
          <a:custGeom>
            <a:avLst/>
            <a:gdLst/>
            <a:ahLst/>
            <a:cxnLst/>
            <a:rect l="l" t="t" r="r" b="b"/>
            <a:pathLst>
              <a:path w="5441003" h="5143500">
                <a:moveTo>
                  <a:pt x="245991" y="0"/>
                </a:moveTo>
                <a:lnTo>
                  <a:pt x="5441003" y="0"/>
                </a:lnTo>
                <a:lnTo>
                  <a:pt x="5441003" y="5143500"/>
                </a:lnTo>
                <a:lnTo>
                  <a:pt x="284902" y="5143500"/>
                </a:lnTo>
                <a:cubicBezTo>
                  <a:pt x="153186" y="4282872"/>
                  <a:pt x="2014" y="3344424"/>
                  <a:pt x="0" y="2483796"/>
                </a:cubicBezTo>
                <a:cubicBezTo>
                  <a:pt x="2014" y="1629924"/>
                  <a:pt x="94819" y="847387"/>
                  <a:pt x="245991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184447"/>
            <a:ext cx="3110400" cy="3394800"/>
          </a:xfrm>
        </p:spPr>
        <p:txBody>
          <a:bodyPr/>
          <a:lstStyle>
            <a:lvl1pPr>
              <a:tabLst>
                <a:tab pos="2600325" algn="r"/>
              </a:tabLst>
              <a:defRPr sz="1400"/>
            </a:lvl1pPr>
            <a:lvl2pPr>
              <a:tabLst>
                <a:tab pos="2600325" algn="r"/>
              </a:tabLst>
              <a:defRPr sz="1400"/>
            </a:lvl2pPr>
            <a:lvl3pPr>
              <a:tabLst>
                <a:tab pos="2600325" algn="r"/>
              </a:tabLst>
              <a:defRPr sz="1400"/>
            </a:lvl3pPr>
            <a:lvl4pPr>
              <a:tabLst>
                <a:tab pos="2600325" algn="r"/>
              </a:tabLst>
              <a:defRPr sz="1400"/>
            </a:lvl4pPr>
            <a:lvl5pPr>
              <a:spcBef>
                <a:spcPts val="800"/>
              </a:spcBef>
              <a:tabLst>
                <a:tab pos="2600325" algn="r"/>
              </a:tabLst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7225"/>
            <a:ext cx="3200400" cy="799032"/>
          </a:xfrm>
        </p:spPr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95D71E4-E973-438F-A4DC-B1518620F05B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39658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/>
          </p:nvPr>
        </p:nvSpPr>
        <p:spPr>
          <a:xfrm>
            <a:off x="569917" y="1180696"/>
            <a:ext cx="8002587" cy="3394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noProof="0"/>
              <a:t>Klik op het pictogram als u een tabel wilt toevoegen</a:t>
            </a:r>
            <a:endParaRPr lang="en-GB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0AA33A-9D03-4F1A-8446-942D22170815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09189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CD8-9B70-4579-8446-397BDFF25A51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602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569913" y="1333144"/>
            <a:ext cx="1900800" cy="18144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6676463" y="1333144"/>
            <a:ext cx="1900800" cy="18144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5"/>
          </p:nvPr>
        </p:nvSpPr>
        <p:spPr>
          <a:xfrm>
            <a:off x="2605430" y="1333144"/>
            <a:ext cx="1900800" cy="18144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6"/>
          </p:nvPr>
        </p:nvSpPr>
        <p:spPr>
          <a:xfrm>
            <a:off x="4640947" y="1333144"/>
            <a:ext cx="1900800" cy="18144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20BF6D2-C812-45FF-B53B-F4C36D6BAC1E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652531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18C5-6E8D-4277-89B5-DD5C232E8591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9354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17655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3531685"/>
            <a:ext cx="7345362" cy="1274195"/>
          </a:xfrm>
        </p:spPr>
        <p:txBody>
          <a:bodyPr anchor="b" anchorCtr="0">
            <a:sp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 sz="1200">
                <a:solidFill>
                  <a:schemeClr val="bg1"/>
                </a:solidFill>
              </a:defRPr>
            </a:lvl2pPr>
            <a:lvl3pPr marL="357187" indent="0">
              <a:buFontTx/>
              <a:buNone/>
              <a:defRPr sz="1200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1200">
                <a:solidFill>
                  <a:schemeClr val="bg1"/>
                </a:solidFill>
              </a:defRPr>
            </a:lvl4pPr>
            <a:lvl5pP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360622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5810379" y="0"/>
            <a:ext cx="3333621" cy="5143500"/>
          </a:xfrm>
          <a:custGeom>
            <a:avLst/>
            <a:gdLst/>
            <a:ahLst/>
            <a:cxnLst/>
            <a:rect l="l" t="t" r="r" b="b"/>
            <a:pathLst>
              <a:path w="3333621" h="5143500">
                <a:moveTo>
                  <a:pt x="245991" y="0"/>
                </a:moveTo>
                <a:lnTo>
                  <a:pt x="3333621" y="0"/>
                </a:lnTo>
                <a:lnTo>
                  <a:pt x="3333621" y="5143500"/>
                </a:lnTo>
                <a:lnTo>
                  <a:pt x="284902" y="5143500"/>
                </a:lnTo>
                <a:cubicBezTo>
                  <a:pt x="153186" y="4282872"/>
                  <a:pt x="2014" y="3344424"/>
                  <a:pt x="0" y="2483796"/>
                </a:cubicBezTo>
                <a:cubicBezTo>
                  <a:pt x="2014" y="1629924"/>
                  <a:pt x="94819" y="847387"/>
                  <a:pt x="245991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1184447"/>
            <a:ext cx="2500352" cy="3394800"/>
          </a:xfrm>
        </p:spPr>
        <p:txBody>
          <a:bodyPr/>
          <a:lstStyle>
            <a:lvl1pPr>
              <a:tabLst>
                <a:tab pos="2239963" algn="r"/>
                <a:tab pos="2600325" algn="r"/>
              </a:tabLst>
              <a:defRPr sz="1200"/>
            </a:lvl1pPr>
            <a:lvl2pPr>
              <a:tabLst>
                <a:tab pos="2239963" algn="r"/>
                <a:tab pos="2600325" algn="r"/>
              </a:tabLst>
              <a:defRPr sz="1200"/>
            </a:lvl2pPr>
            <a:lvl3pPr>
              <a:tabLst>
                <a:tab pos="2239963" algn="r"/>
                <a:tab pos="2600325" algn="r"/>
              </a:tabLst>
              <a:defRPr sz="1200"/>
            </a:lvl3pPr>
            <a:lvl4pPr>
              <a:tabLst>
                <a:tab pos="2239963" algn="r"/>
                <a:tab pos="2600325" algn="r"/>
              </a:tabLst>
              <a:defRPr sz="1200"/>
            </a:lvl4pPr>
            <a:lvl5pPr>
              <a:spcBef>
                <a:spcPts val="800"/>
              </a:spcBef>
              <a:tabLst>
                <a:tab pos="2239963" algn="r"/>
                <a:tab pos="2600325" algn="r"/>
              </a:tabLst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7225"/>
            <a:ext cx="3200400" cy="799032"/>
          </a:xfrm>
        </p:spPr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7"/>
          </p:nvPr>
        </p:nvSpPr>
        <p:spPr>
          <a:xfrm>
            <a:off x="3092065" y="1184447"/>
            <a:ext cx="2500352" cy="3394800"/>
          </a:xfrm>
        </p:spPr>
        <p:txBody>
          <a:bodyPr/>
          <a:lstStyle>
            <a:lvl1pPr>
              <a:tabLst>
                <a:tab pos="2239963" algn="r"/>
                <a:tab pos="2600325" algn="r"/>
              </a:tabLst>
              <a:defRPr sz="1200"/>
            </a:lvl1pPr>
            <a:lvl2pPr>
              <a:tabLst>
                <a:tab pos="2239963" algn="r"/>
                <a:tab pos="2600325" algn="r"/>
              </a:tabLst>
              <a:defRPr sz="1200"/>
            </a:lvl2pPr>
            <a:lvl3pPr>
              <a:tabLst>
                <a:tab pos="2239963" algn="r"/>
                <a:tab pos="2600325" algn="r"/>
              </a:tabLst>
              <a:defRPr sz="1200"/>
            </a:lvl3pPr>
            <a:lvl4pPr>
              <a:tabLst>
                <a:tab pos="2239963" algn="r"/>
                <a:tab pos="2600325" algn="r"/>
              </a:tabLst>
              <a:defRPr sz="1200"/>
            </a:lvl4pPr>
            <a:lvl5pPr>
              <a:spcBef>
                <a:spcPts val="800"/>
              </a:spcBef>
              <a:tabLst>
                <a:tab pos="2239963" algn="r"/>
                <a:tab pos="2600325" algn="r"/>
              </a:tabLst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2D0B827-2DDC-4DCA-BC37-D8C8B6574ABB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85575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4449"/>
            <a:ext cx="8229600" cy="3394472"/>
          </a:xfrm>
        </p:spPr>
        <p:txBody>
          <a:bodyPr/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7921E-CD43-4085-800D-1BC2DC1605F0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6767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 userDrawn="1"/>
        </p:nvSpPr>
        <p:spPr bwMode="gray">
          <a:xfrm>
            <a:off x="6465042" y="3291831"/>
            <a:ext cx="2678958" cy="1851670"/>
          </a:xfrm>
          <a:custGeom>
            <a:avLst/>
            <a:gdLst>
              <a:gd name="T0" fmla="*/ 435 w 435"/>
              <a:gd name="T1" fmla="*/ 0 h 300"/>
              <a:gd name="T2" fmla="*/ 12 w 435"/>
              <a:gd name="T3" fmla="*/ 153 h 300"/>
              <a:gd name="T4" fmla="*/ 40 w 435"/>
              <a:gd name="T5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5" h="300">
                <a:moveTo>
                  <a:pt x="435" y="0"/>
                </a:moveTo>
                <a:cubicBezTo>
                  <a:pt x="435" y="0"/>
                  <a:pt x="33" y="26"/>
                  <a:pt x="12" y="153"/>
                </a:cubicBezTo>
                <a:cubicBezTo>
                  <a:pt x="12" y="153"/>
                  <a:pt x="0" y="208"/>
                  <a:pt x="40" y="300"/>
                </a:cubicBezTo>
              </a:path>
            </a:pathLst>
          </a:custGeom>
          <a:noFill/>
          <a:ln w="889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4449"/>
            <a:ext cx="8229600" cy="3394472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7CA5-09D6-4499-AB33-BD10E620DAD3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18298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642"/>
            <a:ext cx="8229600" cy="297004"/>
          </a:xfrm>
        </p:spPr>
        <p:txBody>
          <a:bodyPr anchor="b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16526"/>
            <a:ext cx="8229600" cy="2963466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70711" y="1511130"/>
            <a:ext cx="80025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EE25A-677C-405A-8F9B-776DDC17EB38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4548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 bwMode="gray"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1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gray">
          <a:xfrm flipV="1">
            <a:off x="0" y="972849"/>
            <a:ext cx="6660232" cy="4170653"/>
          </a:xfrm>
          <a:custGeom>
            <a:avLst/>
            <a:gdLst>
              <a:gd name="T0" fmla="*/ 0 w 350"/>
              <a:gd name="T1" fmla="*/ 219 h 219"/>
              <a:gd name="T2" fmla="*/ 339 w 350"/>
              <a:gd name="T3" fmla="*/ 116 h 219"/>
              <a:gd name="T4" fmla="*/ 322 w 350"/>
              <a:gd name="T5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0" h="219">
                <a:moveTo>
                  <a:pt x="0" y="219"/>
                </a:moveTo>
                <a:cubicBezTo>
                  <a:pt x="0" y="219"/>
                  <a:pt x="316" y="215"/>
                  <a:pt x="339" y="116"/>
                </a:cubicBezTo>
                <a:cubicBezTo>
                  <a:pt x="339" y="116"/>
                  <a:pt x="350" y="74"/>
                  <a:pt x="322" y="0"/>
                </a:cubicBezTo>
              </a:path>
            </a:pathLst>
          </a:custGeom>
          <a:noFill/>
          <a:ln w="889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57204" y="3137396"/>
            <a:ext cx="6040877" cy="1261884"/>
          </a:xfrm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spAutoFit/>
          </a:bodyPr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4" y="2445914"/>
            <a:ext cx="6040877" cy="733425"/>
          </a:xfrm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9D3B9B-F074-46F9-989A-BC669655BBD8}" type="datetime1">
              <a:rPr lang="en-GB" smtClean="0"/>
              <a:t>18/01/2024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Tata Steel | TITLE POWERPOINT PRESENTATION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0792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No Line">
    <p:bg bwMode="gray"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31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</a:pP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57204" y="3137396"/>
            <a:ext cx="6040877" cy="1261884"/>
          </a:xfrm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spAutoFit/>
          </a:bodyPr>
          <a:lstStyle>
            <a:lvl1pPr algn="l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4" y="2445914"/>
            <a:ext cx="6040877" cy="733425"/>
          </a:xfrm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89B1B3-1351-4394-97E5-C60BA6D1A05A}" type="datetime1">
              <a:rPr lang="en-GB" smtClean="0"/>
              <a:t>18/01/2024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Tata Steel | TITLE POWERPOINT PRESENTATION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70986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5143500"/>
          </a:xfr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5" y="1184449"/>
            <a:ext cx="3740149" cy="3394472"/>
          </a:xfrm>
        </p:spPr>
        <p:txBody>
          <a:bodyPr/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337225"/>
            <a:ext cx="3740400" cy="799032"/>
          </a:xfrm>
        </p:spPr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E5E6DD-5CB3-4B13-8FE9-5D24883D7293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01140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17600" y="4773037"/>
            <a:ext cx="3311336" cy="162000"/>
          </a:xfrm>
          <a:prstGeom prst="rect">
            <a:avLst/>
          </a:prstGeom>
          <a:noFill/>
        </p:spPr>
        <p:txBody>
          <a:bodyPr vert="horz" lIns="147600" tIns="72000" rIns="91440" bIns="0" rtlCol="0" anchor="ctr">
            <a:noAutofit/>
          </a:bodyPr>
          <a:lstStyle>
            <a:lvl1pPr algn="l">
              <a:defRPr sz="7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Tata Steel | TITLE POWERPOINT PRESENTATION</a:t>
            </a:r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37225"/>
            <a:ext cx="8229600" cy="79903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18444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505200" y="4773037"/>
            <a:ext cx="2133600" cy="162000"/>
          </a:xfrm>
          <a:prstGeom prst="rect">
            <a:avLst/>
          </a:prstGeom>
          <a:noFill/>
        </p:spPr>
        <p:txBody>
          <a:bodyPr vert="horz" lIns="147600" tIns="72000" rIns="91440" bIns="0" rtlCol="0" anchor="ctr">
            <a:noAutofit/>
          </a:bodyPr>
          <a:lstStyle>
            <a:lvl1pPr algn="ctr">
              <a:defRPr lang="nl-NL" sz="700" b="1" smtClean="0">
                <a:solidFill>
                  <a:schemeClr val="accent1"/>
                </a:solidFill>
              </a:defRPr>
            </a:lvl1pPr>
          </a:lstStyle>
          <a:p>
            <a:fld id="{F0FAF8E7-4D53-4E3B-8C24-4A4E6823B979}" type="datetime1">
              <a:rPr lang="en-GB" noProof="0" smtClean="0"/>
              <a:t>18/01/2024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5243" y="4697399"/>
            <a:ext cx="346802" cy="44610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txBody>
          <a:bodyPr vert="horz" wrap="none" lIns="72000" tIns="72000" rIns="72000" bIns="0" rtlCol="0" anchor="t" anchorCtr="0">
            <a:noAutofit/>
          </a:bodyPr>
          <a:lstStyle>
            <a:lvl1pPr algn="ctr">
              <a:defRPr lang="nl-NL" sz="700" b="1" smtClean="0">
                <a:solidFill>
                  <a:schemeClr val="bg1"/>
                </a:solidFill>
              </a:defRPr>
            </a:lvl1pPr>
          </a:lstStyle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‹nr.›</a:t>
            </a:fld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22" name="AutoShape 12"/>
          <p:cNvSpPr>
            <a:spLocks noChangeAspect="1" noChangeArrowheads="1" noTextEdit="1"/>
          </p:cNvSpPr>
          <p:nvPr userDrawn="1"/>
        </p:nvSpPr>
        <p:spPr bwMode="auto">
          <a:xfrm>
            <a:off x="2862263" y="2087563"/>
            <a:ext cx="34194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9CAA197-79C3-11EC-A423-2CD3C6AF460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5021580"/>
            <a:ext cx="80327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general</a:t>
            </a:r>
          </a:p>
        </p:txBody>
      </p:sp>
    </p:spTree>
    <p:extLst>
      <p:ext uri="{BB962C8B-B14F-4D97-AF65-F5344CB8AC3E}">
        <p14:creationId xmlns:p14="http://schemas.microsoft.com/office/powerpoint/2010/main" val="244676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61" r:id="rId2"/>
    <p:sldLayoutId id="2147483862" r:id="rId3"/>
    <p:sldLayoutId id="2147483706" r:id="rId4"/>
    <p:sldLayoutId id="2147483690" r:id="rId5"/>
    <p:sldLayoutId id="2147483704" r:id="rId6"/>
    <p:sldLayoutId id="2147483691" r:id="rId7"/>
    <p:sldLayoutId id="2147483844" r:id="rId8"/>
    <p:sldLayoutId id="2147483701" r:id="rId9"/>
    <p:sldLayoutId id="2147483840" r:id="rId10"/>
    <p:sldLayoutId id="2147483841" r:id="rId11"/>
    <p:sldLayoutId id="2147483698" r:id="rId12"/>
    <p:sldLayoutId id="2147483843" r:id="rId13"/>
    <p:sldLayoutId id="2147483857" r:id="rId14"/>
    <p:sldLayoutId id="2147483692" r:id="rId15"/>
    <p:sldLayoutId id="2147483858" r:id="rId16"/>
    <p:sldLayoutId id="2147483859" r:id="rId17"/>
    <p:sldLayoutId id="2147483762" r:id="rId18"/>
    <p:sldLayoutId id="2147483860" r:id="rId19"/>
    <p:sldLayoutId id="2147483700" r:id="rId20"/>
    <p:sldLayoutId id="2147483694" r:id="rId21"/>
    <p:sldLayoutId id="2147483854" r:id="rId22"/>
    <p:sldLayoutId id="2147483695" r:id="rId23"/>
    <p:sldLayoutId id="2147483709" r:id="rId24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914400" rtl="0" eaLnBrk="1" latinLnBrk="0" hangingPunct="1">
        <a:lnSpc>
          <a:spcPct val="120000"/>
        </a:lnSpc>
        <a:spcBef>
          <a:spcPts val="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4863" indent="-268288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1591952"/>
            <a:ext cx="8229600" cy="1102519"/>
          </a:xfrm>
        </p:spPr>
        <p:txBody>
          <a:bodyPr/>
          <a:lstStyle/>
          <a:p>
            <a:r>
              <a:rPr lang="en-GB" sz="3200" dirty="0"/>
              <a:t>Machine Learning for Demand Forecasting of Steel Products in the Automotive Industry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920" y="2617524"/>
            <a:ext cx="8463280" cy="797078"/>
          </a:xfrm>
        </p:spPr>
        <p:txBody>
          <a:bodyPr/>
          <a:lstStyle/>
          <a:p>
            <a:r>
              <a:rPr lang="en-US" sz="2000" dirty="0"/>
              <a:t>A Tata Steel Case Study: Improving Demand Forecasts in a Dynamic Market Environment</a:t>
            </a:r>
            <a:endParaRPr lang="en-GB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CDFDE75-556D-7B83-2E7D-D9E6B9082A8B}"/>
              </a:ext>
            </a:extLst>
          </p:cNvPr>
          <p:cNvSpPr txBox="1">
            <a:spLocks/>
          </p:cNvSpPr>
          <p:nvPr/>
        </p:nvSpPr>
        <p:spPr bwMode="gray">
          <a:xfrm>
            <a:off x="375920" y="3414602"/>
            <a:ext cx="8463280" cy="84414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Thesis for the MSc Econometrics, Operations Research and Actuarial Studies, track Econometrics</a:t>
            </a:r>
          </a:p>
          <a:p>
            <a:r>
              <a:rPr lang="en-US" dirty="0"/>
              <a:t>Faculty of Economics and Business, University of Groningen, January 22, 2024.</a:t>
            </a:r>
          </a:p>
          <a:p>
            <a:r>
              <a:rPr lang="en-US" dirty="0"/>
              <a:t>Freek </a:t>
            </a:r>
            <a:r>
              <a:rPr lang="en-US" dirty="0" err="1"/>
              <a:t>Merijn</a:t>
            </a:r>
            <a:r>
              <a:rPr lang="en-US" dirty="0"/>
              <a:t> Hobbenschot – S3428397</a:t>
            </a:r>
            <a:endParaRPr lang="en-GB" dirty="0"/>
          </a:p>
        </p:txBody>
      </p:sp>
      <p:pic>
        <p:nvPicPr>
          <p:cNvPr id="6152" name="Picture 8" descr="University Of Groningen Logo, HD Png Download - kindpng">
            <a:extLst>
              <a:ext uri="{FF2B5EF4-FFF2-40B4-BE49-F238E27FC236}">
                <a16:creationId xmlns:a16="http://schemas.microsoft.com/office/drawing/2014/main" id="{7494ECBC-A7D9-8F57-AE6F-7254FECE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50" y="4289752"/>
            <a:ext cx="2378630" cy="7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9728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Available Features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10</a:t>
            </a:fld>
            <a:endParaRPr lang="nl-NL" dirty="0"/>
          </a:p>
        </p:txBody>
      </p:sp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DE6380EF-3966-A037-D46B-4C07F20E2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168098"/>
              </p:ext>
            </p:extLst>
          </p:nvPr>
        </p:nvGraphicFramePr>
        <p:xfrm>
          <a:off x="457200" y="1184275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95501765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657584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Economic</a:t>
                      </a:r>
                      <a:r>
                        <a:rPr lang="nl-NL" dirty="0"/>
                        <a:t> Performance Indicators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Source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4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IP Total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Eurostat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57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IP Manufacturing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Eurostat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89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GVA Automotive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Eurostat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90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GVA Construction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Eurostat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7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GVA </a:t>
                      </a:r>
                      <a:r>
                        <a:rPr lang="nl-NL" dirty="0" err="1"/>
                        <a:t>Machinery</a:t>
                      </a:r>
                      <a:r>
                        <a:rPr lang="nl-NL" dirty="0"/>
                        <a:t> 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Eurostat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03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Number</a:t>
                      </a:r>
                      <a:r>
                        <a:rPr lang="nl-NL" dirty="0"/>
                        <a:t> of </a:t>
                      </a:r>
                      <a:r>
                        <a:rPr lang="nl-NL" dirty="0" err="1"/>
                        <a:t>Cars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Produced</a:t>
                      </a:r>
                      <a:r>
                        <a:rPr lang="nl-NL" dirty="0"/>
                        <a:t> in EU27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Wards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00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Number</a:t>
                      </a:r>
                      <a:r>
                        <a:rPr lang="nl-NL" dirty="0"/>
                        <a:t> of </a:t>
                      </a:r>
                      <a:r>
                        <a:rPr lang="nl-NL" dirty="0" err="1"/>
                        <a:t>Cars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Produced</a:t>
                      </a:r>
                      <a:r>
                        <a:rPr lang="nl-NL" dirty="0"/>
                        <a:t> in Germany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VDA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9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1276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Available Features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11</a:t>
            </a:fld>
            <a:endParaRPr lang="nl-NL" dirty="0"/>
          </a:p>
        </p:txBody>
      </p:sp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DE6380EF-3966-A037-D46B-4C07F20E2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586388"/>
              </p:ext>
            </p:extLst>
          </p:nvPr>
        </p:nvGraphicFramePr>
        <p:xfrm>
          <a:off x="457200" y="1184275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95501765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657584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Purchasing</a:t>
                      </a:r>
                      <a:r>
                        <a:rPr lang="nl-NL" dirty="0"/>
                        <a:t> Managers’ Indices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Source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4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Manufacturing PMI - Output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S&amp;P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57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Manufacturing PMI – New Orders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S&amp;P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89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Manufacturing PMI – Input Prices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S&amp;P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90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Manufacturing PMI – Output Prices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S&amp;P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7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Construction PMI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S&amp;P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03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Services PMI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S&amp;P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00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6985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Available Features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12</a:t>
            </a:fld>
            <a:endParaRPr lang="nl-NL" dirty="0"/>
          </a:p>
        </p:txBody>
      </p:sp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DE6380EF-3966-A037-D46B-4C07F20E2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465555"/>
              </p:ext>
            </p:extLst>
          </p:nvPr>
        </p:nvGraphicFramePr>
        <p:xfrm>
          <a:off x="240631" y="1088401"/>
          <a:ext cx="8662737" cy="3521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1">
                  <a:extLst>
                    <a:ext uri="{9D8B030D-6E8A-4147-A177-3AD203B41FA5}">
                      <a16:colId xmlns:a16="http://schemas.microsoft.com/office/drawing/2014/main" val="3955017659"/>
                    </a:ext>
                  </a:extLst>
                </a:gridCol>
                <a:gridCol w="2719136">
                  <a:extLst>
                    <a:ext uri="{9D8B030D-6E8A-4147-A177-3AD203B41FA5}">
                      <a16:colId xmlns:a16="http://schemas.microsoft.com/office/drawing/2014/main" val="1657584304"/>
                    </a:ext>
                  </a:extLst>
                </a:gridCol>
              </a:tblGrid>
              <a:tr h="340055">
                <a:tc>
                  <a:txBody>
                    <a:bodyPr/>
                    <a:lstStyle/>
                    <a:p>
                      <a:r>
                        <a:rPr lang="nl-NL" dirty="0" err="1"/>
                        <a:t>Economic</a:t>
                      </a:r>
                      <a:r>
                        <a:rPr lang="nl-NL" dirty="0"/>
                        <a:t> Performance Indicators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Source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48082"/>
                  </a:ext>
                </a:extLst>
              </a:tr>
              <a:tr h="340055">
                <a:tc>
                  <a:txBody>
                    <a:bodyPr/>
                    <a:lstStyle/>
                    <a:p>
                      <a:r>
                        <a:rPr lang="nl-NL" dirty="0" err="1"/>
                        <a:t>Economic</a:t>
                      </a:r>
                      <a:r>
                        <a:rPr lang="nl-NL" dirty="0"/>
                        <a:t> Sentiment Indicator </a:t>
                      </a:r>
                      <a:r>
                        <a:rPr lang="nl-NL" dirty="0" err="1"/>
                        <a:t>Volatility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DG ECFIN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57641"/>
                  </a:ext>
                </a:extLst>
              </a:tr>
              <a:tr h="340055">
                <a:tc>
                  <a:txBody>
                    <a:bodyPr/>
                    <a:lstStyle/>
                    <a:p>
                      <a:r>
                        <a:rPr lang="nl-NL" dirty="0"/>
                        <a:t>Overall Industrial </a:t>
                      </a:r>
                      <a:r>
                        <a:rPr lang="nl-NL" dirty="0" err="1"/>
                        <a:t>Confidence</a:t>
                      </a:r>
                      <a:r>
                        <a:rPr lang="nl-NL" dirty="0"/>
                        <a:t> Indicator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DG ECFIN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890195"/>
                  </a:ext>
                </a:extLst>
              </a:tr>
              <a:tr h="340055">
                <a:tc>
                  <a:txBody>
                    <a:bodyPr/>
                    <a:lstStyle/>
                    <a:p>
                      <a:r>
                        <a:rPr lang="nl-NL" dirty="0"/>
                        <a:t>Services </a:t>
                      </a:r>
                      <a:r>
                        <a:rPr lang="nl-NL" dirty="0" err="1"/>
                        <a:t>Confidence</a:t>
                      </a:r>
                      <a:r>
                        <a:rPr lang="nl-NL" dirty="0"/>
                        <a:t> Indicator – Total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DG ECFIN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906238"/>
                  </a:ext>
                </a:extLst>
              </a:tr>
              <a:tr h="340055">
                <a:tc>
                  <a:txBody>
                    <a:bodyPr/>
                    <a:lstStyle/>
                    <a:p>
                      <a:r>
                        <a:rPr lang="nl-NL" dirty="0"/>
                        <a:t>Consumer </a:t>
                      </a:r>
                      <a:r>
                        <a:rPr lang="nl-NL" dirty="0" err="1"/>
                        <a:t>Confidence</a:t>
                      </a:r>
                      <a:r>
                        <a:rPr lang="nl-NL" dirty="0"/>
                        <a:t> Indicator – EU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DG ECFIN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79549"/>
                  </a:ext>
                </a:extLst>
              </a:tr>
              <a:tr h="340055">
                <a:tc>
                  <a:txBody>
                    <a:bodyPr/>
                    <a:lstStyle/>
                    <a:p>
                      <a:r>
                        <a:rPr lang="nl-NL" dirty="0"/>
                        <a:t>Retail Trade </a:t>
                      </a:r>
                      <a:r>
                        <a:rPr lang="nl-NL" dirty="0" err="1"/>
                        <a:t>Confidence</a:t>
                      </a:r>
                      <a:r>
                        <a:rPr lang="nl-NL" dirty="0"/>
                        <a:t> Indicator – Overall 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DG ECFIN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037396"/>
                  </a:ext>
                </a:extLst>
              </a:tr>
              <a:tr h="340055">
                <a:tc>
                  <a:txBody>
                    <a:bodyPr/>
                    <a:lstStyle/>
                    <a:p>
                      <a:r>
                        <a:rPr lang="nl-NL" dirty="0"/>
                        <a:t>Construction </a:t>
                      </a:r>
                      <a:r>
                        <a:rPr lang="nl-NL" dirty="0" err="1"/>
                        <a:t>Confidence</a:t>
                      </a:r>
                      <a:r>
                        <a:rPr lang="nl-NL" dirty="0"/>
                        <a:t> Indicator – Overall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DG ECFIN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009632"/>
                  </a:ext>
                </a:extLst>
              </a:tr>
              <a:tr h="340055">
                <a:tc>
                  <a:txBody>
                    <a:bodyPr/>
                    <a:lstStyle/>
                    <a:p>
                      <a:r>
                        <a:rPr lang="nl-NL" dirty="0"/>
                        <a:t>Industrial </a:t>
                      </a:r>
                      <a:r>
                        <a:rPr lang="nl-NL" dirty="0" err="1"/>
                        <a:t>Confidence</a:t>
                      </a:r>
                      <a:r>
                        <a:rPr lang="nl-NL" dirty="0"/>
                        <a:t> Indicator (Motors &amp; Trailers)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DG ECFIN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96361"/>
                  </a:ext>
                </a:extLst>
              </a:tr>
              <a:tr h="595096">
                <a:tc>
                  <a:txBody>
                    <a:bodyPr/>
                    <a:lstStyle/>
                    <a:p>
                      <a:r>
                        <a:rPr lang="nl-NL" dirty="0"/>
                        <a:t>Industrial </a:t>
                      </a:r>
                      <a:r>
                        <a:rPr lang="nl-NL" dirty="0" err="1"/>
                        <a:t>Confidence</a:t>
                      </a:r>
                      <a:r>
                        <a:rPr lang="nl-NL" dirty="0"/>
                        <a:t> Indicator (</a:t>
                      </a:r>
                      <a:r>
                        <a:rPr lang="nl-NL" dirty="0" err="1"/>
                        <a:t>Machinery</a:t>
                      </a:r>
                      <a:r>
                        <a:rPr lang="nl-NL" dirty="0"/>
                        <a:t> &amp; Equipment)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DG ECFIN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455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3058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Available Features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13</a:t>
            </a:fld>
            <a:endParaRPr lang="nl-NL" dirty="0"/>
          </a:p>
        </p:txBody>
      </p:sp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DE6380EF-3966-A037-D46B-4C07F20E2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016348"/>
              </p:ext>
            </p:extLst>
          </p:nvPr>
        </p:nvGraphicFramePr>
        <p:xfrm>
          <a:off x="457200" y="1184275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95501765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657584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Price </a:t>
                      </a:r>
                      <a:r>
                        <a:rPr lang="nl-NL" dirty="0" err="1"/>
                        <a:t>and</a:t>
                      </a:r>
                      <a:r>
                        <a:rPr lang="nl-NL" dirty="0"/>
                        <a:t> Market Indicators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Source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4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CPI (Consumer Price Index)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Eurostat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57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PPI (Producer Price Index)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Eurostat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89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Unemployment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Rate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Eurostat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90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US Dollar </a:t>
                      </a:r>
                      <a:r>
                        <a:rPr lang="nl-NL" dirty="0" err="1"/>
                        <a:t>to</a:t>
                      </a:r>
                      <a:r>
                        <a:rPr lang="nl-NL" dirty="0"/>
                        <a:t> Euro Exchange </a:t>
                      </a:r>
                      <a:r>
                        <a:rPr lang="nl-NL" dirty="0" err="1"/>
                        <a:t>Rate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Refinitiv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7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Yield</a:t>
                      </a:r>
                      <a:r>
                        <a:rPr lang="nl-NL" dirty="0"/>
                        <a:t> on Ten-</a:t>
                      </a:r>
                      <a:r>
                        <a:rPr lang="nl-NL" dirty="0" err="1"/>
                        <a:t>Year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Government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Bonds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ECB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03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Euro Internbank </a:t>
                      </a:r>
                      <a:r>
                        <a:rPr lang="nl-NL" dirty="0" err="1"/>
                        <a:t>Offered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Rate</a:t>
                      </a:r>
                      <a:r>
                        <a:rPr lang="nl-NL" dirty="0"/>
                        <a:t> 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EBF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00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15282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Cleaning and Preparing</a:t>
            </a:r>
          </a:p>
          <a:p>
            <a:r>
              <a:rPr lang="en-GB" dirty="0"/>
              <a:t>Data covers April 2008 till January 2023, retrieved in September 2023</a:t>
            </a:r>
          </a:p>
          <a:p>
            <a:r>
              <a:rPr lang="en-GB" dirty="0"/>
              <a:t>No publication lags or data revisions (e.g. for macro-economic indicators GDP, GVA)</a:t>
            </a:r>
          </a:p>
          <a:p>
            <a:r>
              <a:rPr lang="en-GB" dirty="0"/>
              <a:t>No incorrect or missing values</a:t>
            </a:r>
          </a:p>
          <a:p>
            <a:r>
              <a:rPr lang="en-GB" dirty="0"/>
              <a:t>Splitting data</a:t>
            </a:r>
          </a:p>
          <a:p>
            <a:r>
              <a:rPr lang="en-GB" dirty="0"/>
              <a:t>Removing trends, differencing </a:t>
            </a:r>
          </a:p>
          <a:p>
            <a:r>
              <a:rPr lang="en-GB" dirty="0"/>
              <a:t>Test for stationary</a:t>
            </a:r>
          </a:p>
          <a:p>
            <a:r>
              <a:rPr lang="en-GB" dirty="0"/>
              <a:t>Kwiatkowski-Phillips-Schmidt-Shin (KPSS) test and Dickey-Fuller (DF) test</a:t>
            </a:r>
          </a:p>
          <a:p>
            <a:r>
              <a:rPr lang="en-GB" dirty="0"/>
              <a:t>Perform power transformation to improve data characteristics (distribution) </a:t>
            </a:r>
          </a:p>
          <a:p>
            <a:r>
              <a:rPr lang="en-GB" dirty="0"/>
              <a:t>Perform scaling to prevent magnitude issues </a:t>
            </a:r>
          </a:p>
          <a:p>
            <a:r>
              <a:rPr lang="en-GB" dirty="0"/>
              <a:t>Yeo-Johnson power transformation with implicit data standardization (Raju et al. (2022)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449483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PCA</a:t>
            </a:r>
          </a:p>
          <a:p>
            <a:r>
              <a:rPr lang="en-GB" dirty="0"/>
              <a:t>Dimensionality Reduction </a:t>
            </a:r>
          </a:p>
          <a:p>
            <a:r>
              <a:rPr lang="en-GB" dirty="0"/>
              <a:t>Principle components (linear combinations) explain variance in the data</a:t>
            </a:r>
          </a:p>
          <a:p>
            <a:r>
              <a:rPr lang="en-GB" dirty="0"/>
              <a:t>For each of the X linear combinations, take the feature with highest impact</a:t>
            </a:r>
          </a:p>
          <a:p>
            <a:r>
              <a:rPr lang="en-GB" dirty="0"/>
              <a:t>Used by Raju et al. (2021)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15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B7E2BA3-1400-5AF2-D567-181A49784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19" y="2571750"/>
            <a:ext cx="3489524" cy="25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486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Target Based Feature Selection</a:t>
            </a:r>
          </a:p>
          <a:p>
            <a:r>
              <a:rPr lang="en-GB" dirty="0"/>
              <a:t>Wrapper and Filter methods</a:t>
            </a:r>
          </a:p>
          <a:p>
            <a:r>
              <a:rPr lang="en-GB" dirty="0"/>
              <a:t>Recursive Feature Elimination with Cross Validation (Wrapper) (next slide) </a:t>
            </a:r>
          </a:p>
          <a:p>
            <a:r>
              <a:rPr lang="en-GB" dirty="0"/>
              <a:t>Cross-Validation: more robust and less sensitive to underlying time-trends</a:t>
            </a:r>
          </a:p>
          <a:p>
            <a:r>
              <a:rPr lang="en-GB" dirty="0"/>
              <a:t>Fit both a Linear Regression and Gradient Boosting model</a:t>
            </a:r>
          </a:p>
          <a:p>
            <a:endParaRPr lang="en-GB" dirty="0"/>
          </a:p>
          <a:p>
            <a:r>
              <a:rPr lang="en-GB" dirty="0"/>
              <a:t>For each target variable, three different ‘best’ sets with features:</a:t>
            </a:r>
          </a:p>
          <a:p>
            <a:r>
              <a:rPr lang="en-GB" dirty="0"/>
              <a:t>PCA, RFE-CV with Linear Regression and RFE-CV with Gradient Boosting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289668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Feature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AF688A-B0A4-058D-4C48-F7AD347E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5" y="815151"/>
            <a:ext cx="4668253" cy="40201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556F532-1769-2D31-F55E-3E77B3A88762}"/>
              </a:ext>
            </a:extLst>
          </p:cNvPr>
          <p:cNvSpPr txBox="1"/>
          <p:nvPr/>
        </p:nvSpPr>
        <p:spPr>
          <a:xfrm>
            <a:off x="1723292" y="4806275"/>
            <a:ext cx="3833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Feature </a:t>
            </a:r>
            <a:r>
              <a:rPr lang="nl-NL" sz="900" dirty="0" err="1"/>
              <a:t>fusion</a:t>
            </a:r>
            <a:r>
              <a:rPr lang="nl-NL" sz="900" dirty="0"/>
              <a:t> </a:t>
            </a:r>
            <a:r>
              <a:rPr lang="nl-NL" sz="900" dirty="0" err="1"/>
              <a:t>based</a:t>
            </a:r>
            <a:r>
              <a:rPr lang="nl-NL" sz="900" dirty="0"/>
              <a:t> machine </a:t>
            </a:r>
            <a:r>
              <a:rPr lang="nl-NL" sz="900" dirty="0" err="1"/>
              <a:t>learning</a:t>
            </a:r>
            <a:r>
              <a:rPr lang="nl-NL" sz="900" dirty="0"/>
              <a:t> pipiline, </a:t>
            </a:r>
            <a:r>
              <a:rPr lang="nl-NL" sz="900" dirty="0" err="1"/>
              <a:t>Mishra</a:t>
            </a:r>
            <a:r>
              <a:rPr lang="nl-NL" sz="900" dirty="0"/>
              <a:t> et al. 2022 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55913877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24BF-25E3-214A-542F-7B88E02D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4449"/>
            <a:ext cx="8229600" cy="3394472"/>
          </a:xfrm>
        </p:spPr>
        <p:txBody>
          <a:bodyPr/>
          <a:lstStyle/>
          <a:p>
            <a:pPr lvl="4"/>
            <a:r>
              <a:rPr lang="en-GB" dirty="0"/>
              <a:t>Long Short-Term Memory Model</a:t>
            </a:r>
          </a:p>
          <a:p>
            <a:pPr marL="0" indent="0">
              <a:buNone/>
            </a:pPr>
            <a:r>
              <a:rPr lang="en-GB" dirty="0"/>
              <a:t>Economic Nowcasting with Long Short-Term Memory Artificial Neural Networks (LSTM) (</a:t>
            </a:r>
            <a:r>
              <a:rPr lang="en-GB" dirty="0" err="1"/>
              <a:t>Hopp</a:t>
            </a:r>
            <a:r>
              <a:rPr lang="en-GB" dirty="0"/>
              <a:t>, 2021)</a:t>
            </a:r>
          </a:p>
          <a:p>
            <a:pPr marL="0" indent="0">
              <a:buNone/>
            </a:pPr>
            <a:r>
              <a:rPr lang="en-GB" dirty="0"/>
              <a:t>United Nations – Conference on Trade and Development </a:t>
            </a:r>
          </a:p>
          <a:p>
            <a:pPr marL="0" indent="0">
              <a:buNone/>
            </a:pPr>
            <a:r>
              <a:rPr lang="en-GB" dirty="0"/>
              <a:t>Type of Artificial Neural Network (</a:t>
            </a:r>
            <a:r>
              <a:rPr lang="en-GB" dirty="0" err="1"/>
              <a:t>Deeplearning</a:t>
            </a:r>
            <a:r>
              <a:rPr lang="en-GB" dirty="0"/>
              <a:t>) </a:t>
            </a:r>
          </a:p>
          <a:p>
            <a:pPr marL="0" indent="0">
              <a:buNone/>
            </a:pPr>
            <a:r>
              <a:rPr lang="en-GB" dirty="0" err="1"/>
              <a:t>ANNs’</a:t>
            </a:r>
            <a:r>
              <a:rPr lang="en-GB" dirty="0"/>
              <a:t> robustness to multicollinearity (De </a:t>
            </a:r>
            <a:r>
              <a:rPr lang="en-GB" dirty="0" err="1"/>
              <a:t>Veaux</a:t>
            </a:r>
            <a:r>
              <a:rPr lang="en-GB" dirty="0"/>
              <a:t> and Ungar, 1994) make feature reduction methods less necessary </a:t>
            </a:r>
          </a:p>
          <a:p>
            <a:pPr marL="0" indent="0">
              <a:buNone/>
            </a:pPr>
            <a:r>
              <a:rPr lang="en-GB" dirty="0" err="1"/>
              <a:t>Lstm_nowcast</a:t>
            </a:r>
            <a:r>
              <a:rPr lang="en-GB" dirty="0"/>
              <a:t> library in python </a:t>
            </a:r>
          </a:p>
          <a:p>
            <a:pPr marL="0" indent="0">
              <a:buNone/>
            </a:pPr>
            <a:r>
              <a:rPr lang="en-GB" dirty="0"/>
              <a:t>Compared with Dynamic Factor Models </a:t>
            </a:r>
          </a:p>
          <a:p>
            <a:pPr marL="0" indent="0">
              <a:buNone/>
            </a:pPr>
            <a:r>
              <a:rPr lang="en-GB" dirty="0"/>
              <a:t>Advantages: handling large numbers of input features (also with different time frequencies) </a:t>
            </a:r>
          </a:p>
          <a:p>
            <a:pPr marL="0" indent="0">
              <a:buNone/>
            </a:pPr>
            <a:r>
              <a:rPr lang="en-GB" dirty="0"/>
              <a:t>Disadvantage: no causal relationships (contribution of features)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7700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24BF-25E3-214A-542F-7B88E02D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84449"/>
            <a:ext cx="8373979" cy="3394472"/>
          </a:xfrm>
        </p:spPr>
        <p:txBody>
          <a:bodyPr/>
          <a:lstStyle/>
          <a:p>
            <a:pPr lvl="4"/>
            <a:r>
              <a:rPr lang="en-GB" dirty="0"/>
              <a:t>Long Short-Term Memory Model</a:t>
            </a:r>
          </a:p>
          <a:p>
            <a:pPr marL="0" indent="0">
              <a:buNone/>
            </a:pPr>
            <a:r>
              <a:rPr lang="en-GB" dirty="0"/>
              <a:t>Hyperparameters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Layers (input, hidden, output): sets of neurons, more layers for more complex structures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Neurons: responsible from learning and capturing patterns from sequential data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Time-steps: represent the length of sequences [M1,M2,M3,M4,M5] (computationally intensive)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Batches: subsets of data, after processing the model gets updated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Training epochs: number of times the model will be exposed to the entire data set (under-, overfitting)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Drop-out rate: fraction of the batch that is not included, to prevent overfitting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Adam optimizer with grid search to determine the best set of hyperparameters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0208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83D8F0EE-382E-4BEA-BB65-C09F64DCFF1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19172" r="10280"/>
          <a:stretch/>
        </p:blipFill>
        <p:spPr>
          <a:xfrm>
            <a:off x="3860800" y="0"/>
            <a:ext cx="5283200" cy="51435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014737"/>
            <a:ext cx="3799838" cy="3997153"/>
          </a:xfrm>
        </p:spPr>
        <p:txBody>
          <a:bodyPr/>
          <a:lstStyle/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GB" dirty="0"/>
              <a:t>Theoretical Background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GB" dirty="0"/>
              <a:t>Literature Review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GB" dirty="0"/>
              <a:t>Data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GB" sz="1200" b="0" dirty="0"/>
              <a:t>      Target Variables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GB" sz="1200" b="0" dirty="0"/>
              <a:t>     Available Features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GB" sz="1200" b="0" dirty="0"/>
              <a:t>     Data Processing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GB" sz="1200" b="0" dirty="0"/>
              <a:t>     Feature Selection Methods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GB" dirty="0"/>
              <a:t>Methodology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GB" dirty="0"/>
              <a:t>Results and Analysis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GB" dirty="0"/>
              <a:t>Recap and Conclusion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GB" dirty="0"/>
              <a:t>Limitations and Recommendations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105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24BF-25E3-214A-542F-7B88E02D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4449"/>
            <a:ext cx="8229600" cy="3394472"/>
          </a:xfrm>
        </p:spPr>
        <p:txBody>
          <a:bodyPr/>
          <a:lstStyle/>
          <a:p>
            <a:pPr lvl="4"/>
            <a:r>
              <a:rPr lang="en-GB" dirty="0"/>
              <a:t>Random Forest Regression (Raju et al.)</a:t>
            </a:r>
          </a:p>
          <a:p>
            <a:pPr lvl="4"/>
            <a:r>
              <a:rPr lang="en-GB" b="0" dirty="0">
                <a:solidFill>
                  <a:schemeClr val="tx1"/>
                </a:solidFill>
              </a:rPr>
              <a:t>Scikit-</a:t>
            </a:r>
            <a:r>
              <a:rPr lang="en-GB" b="0" dirty="0" err="1">
                <a:solidFill>
                  <a:schemeClr val="tx1"/>
                </a:solidFill>
              </a:rPr>
              <a:t>learn’s</a:t>
            </a:r>
            <a:r>
              <a:rPr lang="en-GB" b="0" dirty="0">
                <a:solidFill>
                  <a:schemeClr val="tx1"/>
                </a:solidFill>
              </a:rPr>
              <a:t> </a:t>
            </a:r>
            <a:r>
              <a:rPr lang="en-GB" b="0" dirty="0" err="1">
                <a:solidFill>
                  <a:schemeClr val="tx1"/>
                </a:solidFill>
              </a:rPr>
              <a:t>RandomForestRegressor</a:t>
            </a:r>
            <a:r>
              <a:rPr lang="en-GB" b="0" dirty="0">
                <a:solidFill>
                  <a:schemeClr val="tx1"/>
                </a:solidFill>
              </a:rPr>
              <a:t> </a:t>
            </a:r>
          </a:p>
          <a:p>
            <a:pPr lvl="4"/>
            <a:r>
              <a:rPr lang="en-GB" b="0" dirty="0">
                <a:solidFill>
                  <a:schemeClr val="tx1"/>
                </a:solidFill>
              </a:rPr>
              <a:t>Ensemble technique, based on decision trees (bagging) </a:t>
            </a:r>
          </a:p>
          <a:p>
            <a:pPr marL="0" indent="0">
              <a:buNone/>
            </a:pPr>
            <a:r>
              <a:rPr lang="en-GB" dirty="0"/>
              <a:t>Hyperparameters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Number of decision trees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Maximum number of features considered for splitting a node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Maximum depth: number of levels in each decision tree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Minimum number of data points placed in a node before splitting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Minimum number of data points allowed in a leaf (end) node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Bootstrap (with or without replacement)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 descr="Decision Trees And Random Forests, All You Need To Know | Machine ...">
            <a:extLst>
              <a:ext uri="{FF2B5EF4-FFF2-40B4-BE49-F238E27FC236}">
                <a16:creationId xmlns:a16="http://schemas.microsoft.com/office/drawing/2014/main" id="{7B1AAB1F-F148-7517-B558-F28DF47C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92" y="425386"/>
            <a:ext cx="3684622" cy="265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9265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24BF-25E3-214A-542F-7B88E02D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4449"/>
            <a:ext cx="8229600" cy="3394472"/>
          </a:xfrm>
        </p:spPr>
        <p:txBody>
          <a:bodyPr/>
          <a:lstStyle/>
          <a:p>
            <a:pPr lvl="4"/>
            <a:r>
              <a:rPr lang="en-GB" dirty="0"/>
              <a:t>Support Vector Regression (Raju et al.)</a:t>
            </a:r>
          </a:p>
          <a:p>
            <a:pPr lvl="4"/>
            <a:r>
              <a:rPr lang="en-GB" b="0" dirty="0">
                <a:solidFill>
                  <a:srgbClr val="000000"/>
                </a:solidFill>
                <a:latin typeface="Arial"/>
              </a:rPr>
              <a:t>Find a hyperplane that best fits the training data within a certain error margin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Hyperparameters:</a:t>
            </a:r>
          </a:p>
          <a:p>
            <a:pPr marL="342900" indent="-342900">
              <a:buAutoNum type="arabicPeriod"/>
            </a:pPr>
            <a:r>
              <a:rPr lang="en-GB" dirty="0"/>
              <a:t>Kernel function; linear, polynomial, gaussian, sigmoid. radial basis function</a:t>
            </a:r>
          </a:p>
          <a:p>
            <a:pPr marL="342900" indent="-342900">
              <a:buAutoNum type="arabicPeriod"/>
            </a:pPr>
            <a:r>
              <a:rPr lang="en-GB" dirty="0"/>
              <a:t>Regularization parameter C (cost): determines the trade-off between fitting the training data and having a smooth decision boundary. (higher C allows the model to fit more closely, but might result in overfitting)</a:t>
            </a:r>
          </a:p>
          <a:p>
            <a:pPr marL="342900" indent="-342900">
              <a:buAutoNum type="arabicPeriod"/>
            </a:pPr>
            <a:r>
              <a:rPr lang="en-GB" dirty="0"/>
              <a:t>Epsilon determines the allowed error margin: if the difference between real and expected value is higher than epsilon, it results in a penalty as given by the loss function</a:t>
            </a:r>
          </a:p>
          <a:p>
            <a:pPr marL="342900" indent="-342900">
              <a:buAutoNum type="arabicPeriod"/>
            </a:pPr>
            <a:r>
              <a:rPr lang="en-GB" dirty="0"/>
              <a:t>Gamma: determine the influence of a single training sample:</a:t>
            </a:r>
          </a:p>
          <a:p>
            <a:pPr marL="0" indent="0">
              <a:buNone/>
            </a:pPr>
            <a:r>
              <a:rPr lang="en-GB" dirty="0"/>
              <a:t>       A higher gamma makes the decision boundary more complex and flexible</a:t>
            </a:r>
          </a:p>
          <a:p>
            <a:pPr marL="0" indent="0">
              <a:buNone/>
            </a:pPr>
            <a:r>
              <a:rPr lang="en-GB" dirty="0"/>
              <a:t>       allowing the model to closely fit the data.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100" name="Picture 4" descr="Support Vector Regression (SVR) using linear and non-linear kernels ...">
            <a:extLst>
              <a:ext uri="{FF2B5EF4-FFF2-40B4-BE49-F238E27FC236}">
                <a16:creationId xmlns:a16="http://schemas.microsoft.com/office/drawing/2014/main" id="{F6A8DA4D-BE8E-014D-B8D0-760A7097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26" y="235425"/>
            <a:ext cx="2466474" cy="184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9571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24BF-25E3-214A-542F-7B88E02D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4449"/>
            <a:ext cx="8229600" cy="3394472"/>
          </a:xfrm>
        </p:spPr>
        <p:txBody>
          <a:bodyPr/>
          <a:lstStyle/>
          <a:p>
            <a:pPr lvl="4"/>
            <a:r>
              <a:rPr lang="en-GB" dirty="0"/>
              <a:t>Ensemble model 1</a:t>
            </a:r>
          </a:p>
          <a:p>
            <a:pPr marL="0" indent="0">
              <a:buNone/>
            </a:pPr>
            <a:r>
              <a:rPr lang="en-GB" dirty="0"/>
              <a:t>Combines Random Forest Regression and Support Vector Regression</a:t>
            </a:r>
          </a:p>
          <a:p>
            <a:pPr marL="0" indent="0">
              <a:buNone/>
            </a:pPr>
            <a:r>
              <a:rPr lang="en-GB" dirty="0"/>
              <a:t>Simple average </a:t>
            </a:r>
          </a:p>
          <a:p>
            <a:pPr marL="0" indent="0">
              <a:buNone/>
            </a:pPr>
            <a:r>
              <a:rPr lang="en-GB" dirty="0"/>
              <a:t>Mitigate impact of biases or poor performance of single models</a:t>
            </a:r>
          </a:p>
          <a:p>
            <a:pPr marL="0" indent="0">
              <a:buNone/>
            </a:pPr>
            <a:r>
              <a:rPr lang="en-GB" dirty="0"/>
              <a:t>Less likely to overfit</a:t>
            </a:r>
          </a:p>
          <a:p>
            <a:pPr marL="0" indent="0">
              <a:buNone/>
            </a:pPr>
            <a:r>
              <a:rPr lang="en-GB" dirty="0"/>
              <a:t>Improves ability to generalize well to unseen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896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24BF-25E3-214A-542F-7B88E02D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4449"/>
            <a:ext cx="8229600" cy="3394472"/>
          </a:xfrm>
        </p:spPr>
        <p:txBody>
          <a:bodyPr/>
          <a:lstStyle/>
          <a:p>
            <a:pPr lvl="4"/>
            <a:r>
              <a:rPr lang="en-GB" dirty="0"/>
              <a:t>Performance Metrics</a:t>
            </a:r>
          </a:p>
          <a:p>
            <a:pPr marL="0" indent="0">
              <a:buNone/>
            </a:pPr>
            <a:r>
              <a:rPr lang="en-GB" dirty="0"/>
              <a:t>Root Mean Squared Error: overall accuracy, penalizing larger errors more heavily</a:t>
            </a:r>
          </a:p>
          <a:p>
            <a:pPr marL="0" indent="0">
              <a:buNone/>
            </a:pPr>
            <a:r>
              <a:rPr lang="en-GB" dirty="0"/>
              <a:t>Mean Absolute Error: measure of absolute error, without the influence of squared terms </a:t>
            </a:r>
          </a:p>
          <a:p>
            <a:pPr marL="0" indent="0">
              <a:buNone/>
            </a:pPr>
            <a:r>
              <a:rPr lang="en-GB" dirty="0"/>
              <a:t>Mean Absolute Percentage Error: express errors as percentage of actual values, making it useful for understanding the relative magnitude of errors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4" name="Picture 4" descr="Mean Absolute Percentage Error / Mean absolute percentage error (MAPE ...">
            <a:extLst>
              <a:ext uri="{FF2B5EF4-FFF2-40B4-BE49-F238E27FC236}">
                <a16:creationId xmlns:a16="http://schemas.microsoft.com/office/drawing/2014/main" id="{E97ACF4C-AF2C-B4C7-27CD-1AFB30F39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5" b="5689"/>
          <a:stretch/>
        </p:blipFill>
        <p:spPr bwMode="auto">
          <a:xfrm>
            <a:off x="746565" y="2619942"/>
            <a:ext cx="5187697" cy="200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4300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Hot Rolled Narrow Strip</a:t>
            </a:r>
          </a:p>
          <a:p>
            <a:r>
              <a:rPr lang="en-US" dirty="0"/>
              <a:t>Number of Cars Produced in EU</a:t>
            </a:r>
          </a:p>
          <a:p>
            <a:r>
              <a:rPr lang="en-US" dirty="0"/>
              <a:t>PPI</a:t>
            </a:r>
          </a:p>
          <a:p>
            <a:r>
              <a:rPr lang="en-US" dirty="0"/>
              <a:t>Industrial Confidence Indicator - Machinery and Equipment</a:t>
            </a:r>
          </a:p>
          <a:p>
            <a:r>
              <a:rPr lang="en-US" dirty="0"/>
              <a:t>GVA Machinery</a:t>
            </a:r>
          </a:p>
          <a:p>
            <a:r>
              <a:rPr lang="en-US" dirty="0"/>
              <a:t>CPI</a:t>
            </a:r>
          </a:p>
          <a:p>
            <a:r>
              <a:rPr lang="en-US" dirty="0"/>
              <a:t>Consumer Confidence Indicator – EU</a:t>
            </a:r>
          </a:p>
          <a:p>
            <a:r>
              <a:rPr lang="en-US" dirty="0"/>
              <a:t>Unemployment Rate</a:t>
            </a:r>
          </a:p>
          <a:p>
            <a:r>
              <a:rPr lang="en-US" dirty="0"/>
              <a:t>Manufacturing PMI - Input Prices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581165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Length Cut From Hot Rolled Wide</a:t>
            </a:r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Cars</a:t>
            </a:r>
            <a:r>
              <a:rPr lang="nl-NL" dirty="0"/>
              <a:t> </a:t>
            </a:r>
            <a:r>
              <a:rPr lang="nl-NL" dirty="0" err="1"/>
              <a:t>Produced</a:t>
            </a:r>
            <a:r>
              <a:rPr lang="nl-NL" dirty="0"/>
              <a:t> in EU</a:t>
            </a:r>
          </a:p>
          <a:p>
            <a:r>
              <a:rPr lang="nl-NL" dirty="0"/>
              <a:t>Industrial </a:t>
            </a:r>
            <a:r>
              <a:rPr lang="nl-NL" dirty="0" err="1"/>
              <a:t>Confidence</a:t>
            </a:r>
            <a:r>
              <a:rPr lang="nl-NL" dirty="0"/>
              <a:t> Indicator - </a:t>
            </a:r>
            <a:r>
              <a:rPr lang="nl-NL" dirty="0" err="1"/>
              <a:t>Machinery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Equipment</a:t>
            </a:r>
          </a:p>
          <a:p>
            <a:r>
              <a:rPr lang="nl-NL" dirty="0"/>
              <a:t>Manufacturing PMI - new orders</a:t>
            </a:r>
          </a:p>
          <a:p>
            <a:r>
              <a:rPr lang="nl-NL" dirty="0"/>
              <a:t>Manufacturing PMI – Output</a:t>
            </a:r>
          </a:p>
          <a:p>
            <a:r>
              <a:rPr lang="nl-NL" dirty="0"/>
              <a:t>Industrial </a:t>
            </a:r>
            <a:r>
              <a:rPr lang="nl-NL" dirty="0" err="1"/>
              <a:t>Confidence</a:t>
            </a:r>
            <a:r>
              <a:rPr lang="nl-NL" dirty="0"/>
              <a:t> Indicator - Motor </a:t>
            </a:r>
            <a:r>
              <a:rPr lang="nl-NL" dirty="0" err="1"/>
              <a:t>Vehicles</a:t>
            </a:r>
            <a:r>
              <a:rPr lang="nl-NL" dirty="0"/>
              <a:t>, Trailers &amp; Semi-Trailers</a:t>
            </a:r>
          </a:p>
          <a:p>
            <a:r>
              <a:rPr lang="nl-NL" dirty="0" err="1"/>
              <a:t>Economic</a:t>
            </a:r>
            <a:r>
              <a:rPr lang="nl-NL" dirty="0"/>
              <a:t> Sentiment Indicator </a:t>
            </a:r>
            <a:r>
              <a:rPr lang="nl-NL" dirty="0" err="1"/>
              <a:t>Volatility</a:t>
            </a:r>
            <a:endParaRPr lang="nl-NL" dirty="0"/>
          </a:p>
          <a:p>
            <a:r>
              <a:rPr lang="nl-NL" dirty="0"/>
              <a:t>Overall Industrial </a:t>
            </a:r>
            <a:r>
              <a:rPr lang="nl-NL" dirty="0" err="1"/>
              <a:t>Confidence</a:t>
            </a:r>
            <a:r>
              <a:rPr lang="nl-NL" dirty="0"/>
              <a:t> Indicator</a:t>
            </a:r>
          </a:p>
          <a:p>
            <a:r>
              <a:rPr lang="nl-NL" dirty="0"/>
              <a:t>Retail Trade </a:t>
            </a:r>
            <a:r>
              <a:rPr lang="nl-NL" dirty="0" err="1"/>
              <a:t>Confidence</a:t>
            </a:r>
            <a:r>
              <a:rPr lang="nl-NL" dirty="0"/>
              <a:t> Indicator - Overall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630529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Cold Rolled Sheets</a:t>
            </a:r>
          </a:p>
          <a:p>
            <a:r>
              <a:rPr lang="nl-NL" dirty="0"/>
              <a:t>Construction PMI</a:t>
            </a:r>
          </a:p>
          <a:p>
            <a:r>
              <a:rPr lang="nl-NL" dirty="0"/>
              <a:t>GVA </a:t>
            </a:r>
            <a:r>
              <a:rPr lang="nl-NL" dirty="0" err="1"/>
              <a:t>automotive</a:t>
            </a:r>
            <a:endParaRPr lang="nl-NL" dirty="0"/>
          </a:p>
          <a:p>
            <a:r>
              <a:rPr lang="nl-NL" dirty="0"/>
              <a:t>Services PMI</a:t>
            </a:r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Cars</a:t>
            </a:r>
            <a:r>
              <a:rPr lang="nl-NL" dirty="0"/>
              <a:t> </a:t>
            </a:r>
            <a:r>
              <a:rPr lang="nl-NL" dirty="0" err="1"/>
              <a:t>Produced</a:t>
            </a:r>
            <a:r>
              <a:rPr lang="nl-NL" dirty="0"/>
              <a:t> in EU</a:t>
            </a:r>
          </a:p>
          <a:p>
            <a:r>
              <a:rPr lang="nl-NL" dirty="0"/>
              <a:t>Overall Industrial </a:t>
            </a:r>
            <a:r>
              <a:rPr lang="nl-NL" dirty="0" err="1"/>
              <a:t>Confidence</a:t>
            </a:r>
            <a:r>
              <a:rPr lang="nl-NL" dirty="0"/>
              <a:t> Indicator</a:t>
            </a:r>
          </a:p>
          <a:p>
            <a:r>
              <a:rPr lang="nl-NL" dirty="0"/>
              <a:t>Manufacturing PMI - Input Prices</a:t>
            </a:r>
          </a:p>
          <a:p>
            <a:r>
              <a:rPr lang="nl-NL" dirty="0" err="1"/>
              <a:t>Unemployment</a:t>
            </a:r>
            <a:r>
              <a:rPr lang="nl-NL" dirty="0"/>
              <a:t> </a:t>
            </a:r>
            <a:r>
              <a:rPr lang="nl-NL" dirty="0" err="1"/>
              <a:t>Rate</a:t>
            </a:r>
            <a:endParaRPr lang="nl-NL" dirty="0"/>
          </a:p>
          <a:p>
            <a:r>
              <a:rPr lang="nl-NL" dirty="0"/>
              <a:t>Manufacturing PMI - New Orders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172781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Hot Dipped Metal Coated Sheets	</a:t>
            </a:r>
          </a:p>
          <a:p>
            <a:r>
              <a:rPr lang="nl-NL" dirty="0"/>
              <a:t>Industrial </a:t>
            </a:r>
            <a:r>
              <a:rPr lang="nl-NL" dirty="0" err="1"/>
              <a:t>Confidence</a:t>
            </a:r>
            <a:r>
              <a:rPr lang="nl-NL" dirty="0"/>
              <a:t> Indicator - Motor </a:t>
            </a:r>
            <a:r>
              <a:rPr lang="nl-NL" dirty="0" err="1"/>
              <a:t>Vehicles</a:t>
            </a:r>
            <a:r>
              <a:rPr lang="nl-NL" dirty="0"/>
              <a:t>, Trailers </a:t>
            </a:r>
            <a:r>
              <a:rPr lang="nl-NL" dirty="0" err="1"/>
              <a:t>and</a:t>
            </a:r>
            <a:r>
              <a:rPr lang="nl-NL" dirty="0"/>
              <a:t> Semi-Trailers</a:t>
            </a:r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Cars</a:t>
            </a:r>
            <a:r>
              <a:rPr lang="nl-NL" dirty="0"/>
              <a:t> </a:t>
            </a:r>
            <a:r>
              <a:rPr lang="nl-NL" dirty="0" err="1"/>
              <a:t>Produced</a:t>
            </a:r>
            <a:r>
              <a:rPr lang="nl-NL" dirty="0"/>
              <a:t> in Europe</a:t>
            </a:r>
          </a:p>
          <a:p>
            <a:r>
              <a:rPr lang="nl-NL" dirty="0"/>
              <a:t>Construction </a:t>
            </a:r>
            <a:r>
              <a:rPr lang="nl-NL" dirty="0" err="1"/>
              <a:t>Confidence</a:t>
            </a:r>
            <a:r>
              <a:rPr lang="nl-NL" dirty="0"/>
              <a:t> Indicator – Overall</a:t>
            </a:r>
          </a:p>
          <a:p>
            <a:r>
              <a:rPr lang="nl-NL" dirty="0"/>
              <a:t>Manufacturing PMI - New Orders</a:t>
            </a:r>
          </a:p>
          <a:p>
            <a:r>
              <a:rPr lang="nl-NL" dirty="0"/>
              <a:t>Manufacturing PMI – Output</a:t>
            </a:r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Cars</a:t>
            </a:r>
            <a:r>
              <a:rPr lang="nl-NL" dirty="0"/>
              <a:t> </a:t>
            </a:r>
            <a:r>
              <a:rPr lang="nl-NL" dirty="0" err="1"/>
              <a:t>Produced</a:t>
            </a:r>
            <a:r>
              <a:rPr lang="nl-NL" dirty="0"/>
              <a:t> in Germany</a:t>
            </a:r>
          </a:p>
          <a:p>
            <a:r>
              <a:rPr lang="nl-NL" dirty="0" err="1"/>
              <a:t>Unemployment</a:t>
            </a:r>
            <a:r>
              <a:rPr lang="nl-NL" dirty="0"/>
              <a:t> </a:t>
            </a:r>
            <a:r>
              <a:rPr lang="nl-NL" dirty="0" err="1"/>
              <a:t>Rate</a:t>
            </a:r>
            <a:endParaRPr lang="nl-NL" dirty="0"/>
          </a:p>
          <a:p>
            <a:r>
              <a:rPr lang="nl-NL" dirty="0" err="1"/>
              <a:t>Euribor</a:t>
            </a:r>
            <a:endParaRPr lang="en-US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196762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Electrolytically Metal Coated Sheets</a:t>
            </a:r>
          </a:p>
          <a:p>
            <a:r>
              <a:rPr lang="en-US" dirty="0"/>
              <a:t>Number of cars produced in EU</a:t>
            </a:r>
          </a:p>
          <a:p>
            <a:r>
              <a:rPr lang="en-US" dirty="0"/>
              <a:t>Number of Cars Produced in Germany</a:t>
            </a:r>
          </a:p>
          <a:p>
            <a:r>
              <a:rPr lang="en-US" dirty="0"/>
              <a:t>Manufacturing PMI - New Orders</a:t>
            </a:r>
          </a:p>
          <a:p>
            <a:r>
              <a:rPr lang="en-US" dirty="0"/>
              <a:t>Euribor</a:t>
            </a:r>
          </a:p>
          <a:p>
            <a:r>
              <a:rPr lang="en-US" dirty="0"/>
              <a:t>Services PMI</a:t>
            </a:r>
          </a:p>
          <a:p>
            <a:r>
              <a:rPr lang="en-US" dirty="0"/>
              <a:t>Overall Industrial Confidence Indicator</a:t>
            </a:r>
          </a:p>
          <a:p>
            <a:r>
              <a:rPr lang="en-US" dirty="0"/>
              <a:t>Economic Sentiment Indicator Volatility</a:t>
            </a:r>
          </a:p>
          <a:p>
            <a:r>
              <a:rPr lang="en-US" dirty="0"/>
              <a:t>Industrial Confidence Indicator - Machinery and Equipment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041435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Grain Non-Oriented</a:t>
            </a:r>
          </a:p>
          <a:p>
            <a:r>
              <a:rPr lang="nl-NL" dirty="0"/>
              <a:t>Retail Trade </a:t>
            </a:r>
            <a:r>
              <a:rPr lang="nl-NL" dirty="0" err="1"/>
              <a:t>Confidence</a:t>
            </a:r>
            <a:r>
              <a:rPr lang="nl-NL" dirty="0"/>
              <a:t> Indicator – Overall</a:t>
            </a:r>
          </a:p>
          <a:p>
            <a:r>
              <a:rPr lang="nl-NL" dirty="0"/>
              <a:t>Manufacturing PMI - Input Prices</a:t>
            </a:r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Cars</a:t>
            </a:r>
            <a:r>
              <a:rPr lang="nl-NL" dirty="0"/>
              <a:t> </a:t>
            </a:r>
            <a:r>
              <a:rPr lang="nl-NL" dirty="0" err="1"/>
              <a:t>Produced</a:t>
            </a:r>
            <a:r>
              <a:rPr lang="nl-NL" dirty="0"/>
              <a:t> in EU</a:t>
            </a:r>
          </a:p>
          <a:p>
            <a:r>
              <a:rPr lang="nl-NL" dirty="0"/>
              <a:t>Construction PMI</a:t>
            </a:r>
          </a:p>
          <a:p>
            <a:r>
              <a:rPr lang="nl-NL" dirty="0"/>
              <a:t>CPI</a:t>
            </a:r>
          </a:p>
          <a:p>
            <a:r>
              <a:rPr lang="nl-NL" dirty="0"/>
              <a:t>GVA Construction</a:t>
            </a:r>
          </a:p>
          <a:p>
            <a:r>
              <a:rPr lang="nl-NL" dirty="0"/>
              <a:t>Industrial </a:t>
            </a:r>
            <a:r>
              <a:rPr lang="nl-NL" dirty="0" err="1"/>
              <a:t>Confidence</a:t>
            </a:r>
            <a:r>
              <a:rPr lang="nl-NL" dirty="0"/>
              <a:t> Indicator - Motor </a:t>
            </a:r>
            <a:r>
              <a:rPr lang="nl-NL" dirty="0" err="1"/>
              <a:t>Vehicles</a:t>
            </a:r>
            <a:r>
              <a:rPr lang="nl-NL" dirty="0"/>
              <a:t>, Trailers </a:t>
            </a:r>
            <a:r>
              <a:rPr lang="nl-NL" dirty="0" err="1"/>
              <a:t>and</a:t>
            </a:r>
            <a:r>
              <a:rPr lang="nl-NL" dirty="0"/>
              <a:t> Semi-Trailers</a:t>
            </a:r>
          </a:p>
          <a:p>
            <a:r>
              <a:rPr lang="nl-NL" dirty="0"/>
              <a:t>Manufacturing PMI - New Orders</a:t>
            </a:r>
            <a:endParaRPr lang="en-US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304779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225"/>
            <a:ext cx="8229600" cy="799032"/>
          </a:xfrm>
        </p:spPr>
        <p:txBody>
          <a:bodyPr anchor="t">
            <a:normAutofit/>
          </a:bodyPr>
          <a:lstStyle/>
          <a:p>
            <a:r>
              <a:rPr lang="en-GB" dirty="0"/>
              <a:t>Theoretical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4447"/>
            <a:ext cx="4038600" cy="3512952"/>
          </a:xfrm>
        </p:spPr>
        <p:txBody>
          <a:bodyPr>
            <a:normAutofit fontScale="92500"/>
          </a:bodyPr>
          <a:lstStyle/>
          <a:p>
            <a:pPr lvl="4"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Steel Industry and Tata Steel </a:t>
            </a:r>
          </a:p>
          <a:p>
            <a:pPr>
              <a:spcAft>
                <a:spcPts val="600"/>
              </a:spcAft>
            </a:pPr>
            <a:r>
              <a:rPr lang="en-GB" dirty="0"/>
              <a:t>Automotive, Engineering, Packaging, Construction markets </a:t>
            </a:r>
          </a:p>
          <a:p>
            <a:pPr>
              <a:spcAft>
                <a:spcPts val="600"/>
              </a:spcAft>
            </a:pPr>
            <a:r>
              <a:rPr lang="en-GB" dirty="0"/>
              <a:t>Consumer-, distribution- and economically- driven markets</a:t>
            </a:r>
          </a:p>
          <a:p>
            <a:pPr>
              <a:spcAft>
                <a:spcPts val="600"/>
              </a:spcAft>
            </a:pPr>
            <a:r>
              <a:rPr lang="en-GB" dirty="0"/>
              <a:t>Current demand models are based on traditional market cycles</a:t>
            </a:r>
          </a:p>
          <a:p>
            <a:pPr>
              <a:spcAft>
                <a:spcPts val="600"/>
              </a:spcAft>
            </a:pPr>
            <a:r>
              <a:rPr lang="en-GB" dirty="0"/>
              <a:t>Used for tactical and strategical sales plans</a:t>
            </a:r>
          </a:p>
          <a:p>
            <a:pPr>
              <a:spcAft>
                <a:spcPts val="600"/>
              </a:spcAft>
            </a:pPr>
            <a:r>
              <a:rPr lang="en-GB" dirty="0"/>
              <a:t>Geo-Political Developments (Coal and Electricity)</a:t>
            </a:r>
          </a:p>
          <a:p>
            <a:pPr>
              <a:spcAft>
                <a:spcPts val="600"/>
              </a:spcAft>
            </a:pPr>
            <a:r>
              <a:rPr lang="en-GB" dirty="0"/>
              <a:t>Sales contracts (Volume and Order Book)</a:t>
            </a:r>
          </a:p>
          <a:p>
            <a:pPr>
              <a:spcAft>
                <a:spcPts val="600"/>
              </a:spcAft>
            </a:pPr>
            <a:r>
              <a:rPr lang="en-GB" dirty="0"/>
              <a:t>Decarbonization</a:t>
            </a:r>
          </a:p>
          <a:p>
            <a:pPr marL="0" indent="0">
              <a:spcAft>
                <a:spcPts val="600"/>
              </a:spcAft>
              <a:buNone/>
            </a:pPr>
            <a:endParaRPr lang="en-GB" dirty="0"/>
          </a:p>
          <a:p>
            <a:pPr>
              <a:spcAft>
                <a:spcPts val="600"/>
              </a:spcAft>
            </a:pPr>
            <a:endParaRPr lang="en-GB" dirty="0"/>
          </a:p>
        </p:txBody>
      </p:sp>
      <p:pic>
        <p:nvPicPr>
          <p:cNvPr id="1026" name="Picture 2" descr="VUCA - Volatility, uncertainty, complexity and ambiguity - JapaneseClass.jp">
            <a:extLst>
              <a:ext uri="{FF2B5EF4-FFF2-40B4-BE49-F238E27FC236}">
                <a16:creationId xmlns:a16="http://schemas.microsoft.com/office/drawing/2014/main" id="{F7AF9517-B554-125C-315B-FA12AA290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7379" y="1757524"/>
            <a:ext cx="4209421" cy="23572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1F3F7073-2DD3-4386-BBF7-0F6C7BAF276C}" type="slidenum">
              <a:rPr lang="nl-N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D5252BA-B061-B434-9EED-B77D4B72C89B}"/>
              </a:ext>
            </a:extLst>
          </p:cNvPr>
          <p:cNvSpPr txBox="1"/>
          <p:nvPr/>
        </p:nvSpPr>
        <p:spPr>
          <a:xfrm>
            <a:off x="4648200" y="4204381"/>
            <a:ext cx="4038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00" dirty="0" err="1"/>
              <a:t>Dealing</a:t>
            </a:r>
            <a:r>
              <a:rPr lang="nl-NL" sz="1000" dirty="0"/>
              <a:t> in a VUCA World, </a:t>
            </a:r>
            <a:r>
              <a:rPr lang="nl-NL" sz="1000" dirty="0" err="1"/>
              <a:t>Hattangadi</a:t>
            </a:r>
            <a:r>
              <a:rPr lang="nl-NL" sz="1000" dirty="0"/>
              <a:t>, V. (2022)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414122874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Feature selection</a:t>
            </a:r>
          </a:p>
          <a:p>
            <a:r>
              <a:rPr lang="nl-NL" dirty="0"/>
              <a:t>‘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cars</a:t>
            </a:r>
            <a:r>
              <a:rPr lang="nl-NL" dirty="0"/>
              <a:t> </a:t>
            </a:r>
            <a:r>
              <a:rPr lang="nl-NL" dirty="0" err="1"/>
              <a:t>produced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EU’ </a:t>
            </a:r>
            <a:r>
              <a:rPr lang="nl-NL" dirty="0" err="1"/>
              <a:t>appears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feature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different steel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Purchasing</a:t>
            </a:r>
            <a:r>
              <a:rPr lang="nl-NL" dirty="0"/>
              <a:t> Managers’ Indices (PMI) </a:t>
            </a:r>
            <a:r>
              <a:rPr lang="nl-NL" dirty="0" err="1"/>
              <a:t>appear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 (</a:t>
            </a:r>
            <a:r>
              <a:rPr lang="nl-NL" dirty="0" err="1"/>
              <a:t>leading</a:t>
            </a:r>
            <a:r>
              <a:rPr lang="nl-NL" dirty="0"/>
              <a:t> indicators)</a:t>
            </a:r>
          </a:p>
          <a:p>
            <a:r>
              <a:rPr lang="nl-NL" dirty="0" err="1"/>
              <a:t>Confidence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Sentiment Indicators </a:t>
            </a:r>
            <a:r>
              <a:rPr lang="nl-NL" dirty="0" err="1"/>
              <a:t>appear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 (</a:t>
            </a:r>
            <a:r>
              <a:rPr lang="nl-NL" dirty="0" err="1"/>
              <a:t>leading</a:t>
            </a:r>
            <a:r>
              <a:rPr lang="nl-NL" dirty="0"/>
              <a:t> indicators)</a:t>
            </a:r>
          </a:p>
          <a:p>
            <a:r>
              <a:rPr lang="nl-NL" dirty="0"/>
              <a:t>Price </a:t>
            </a:r>
            <a:r>
              <a:rPr lang="nl-NL" dirty="0" err="1"/>
              <a:t>and</a:t>
            </a:r>
            <a:r>
              <a:rPr lang="nl-NL" dirty="0"/>
              <a:t> Market Indicators </a:t>
            </a:r>
            <a:r>
              <a:rPr lang="nl-NL" dirty="0" err="1"/>
              <a:t>appear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,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unemployment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Euribor</a:t>
            </a:r>
            <a:r>
              <a:rPr lang="nl-NL" dirty="0"/>
              <a:t> are </a:t>
            </a:r>
            <a:r>
              <a:rPr lang="nl-NL" dirty="0" err="1"/>
              <a:t>used</a:t>
            </a:r>
            <a:r>
              <a:rPr lang="nl-NL" dirty="0"/>
              <a:t> multiple </a:t>
            </a:r>
            <a:r>
              <a:rPr lang="nl-NL" dirty="0" err="1"/>
              <a:t>times</a:t>
            </a:r>
            <a:endParaRPr lang="nl-NL" dirty="0"/>
          </a:p>
          <a:p>
            <a:r>
              <a:rPr lang="en-US" dirty="0"/>
              <a:t>Unemployment rate reflects (past) labor market conditions and economic performance. Changes follow broader economic trends. </a:t>
            </a:r>
          </a:p>
          <a:p>
            <a:r>
              <a:rPr lang="en-US" dirty="0"/>
              <a:t>Euribor provides information on lending rates. Changes in Euribor can impact borrowing costs, which affects economic activity. 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971291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31</a:t>
            </a:fld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C70944B-37B7-D9B8-389F-9B8BB532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1" y="737601"/>
            <a:ext cx="4687936" cy="43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3465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32</a:t>
            </a:fld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121FCB-3B51-7445-876B-9BDE6C2E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84" y="829519"/>
            <a:ext cx="4725008" cy="42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7193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33</a:t>
            </a:fld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D849A31-2658-0F76-998F-69425F06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02" y="763929"/>
            <a:ext cx="5584688" cy="43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8965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34</a:t>
            </a:fld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E405821-BB65-3650-34AD-49E38DB6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2" y="891251"/>
            <a:ext cx="5744946" cy="41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4772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225"/>
            <a:ext cx="1833949" cy="1375828"/>
          </a:xfrm>
        </p:spPr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35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B7C35D4-11F4-3094-F5F8-D95B05C2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80" y="0"/>
            <a:ext cx="4132798" cy="51435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9FDDAE3-9C4D-DF60-8F7F-2EA444F1F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79" y="36894"/>
            <a:ext cx="4045669" cy="510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5203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36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B7C35D4-11F4-3094-F5F8-D95B05C2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80" y="0"/>
            <a:ext cx="4132798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A38334-FD91-2C63-BC40-5749F76C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225"/>
            <a:ext cx="1833949" cy="1375828"/>
          </a:xfrm>
        </p:spPr>
        <p:txBody>
          <a:bodyPr/>
          <a:lstStyle/>
          <a:p>
            <a:r>
              <a:rPr lang="en-GB" dirty="0"/>
              <a:t>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315610077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Including the Covid-19 period</a:t>
            </a:r>
          </a:p>
          <a:p>
            <a:r>
              <a:rPr lang="en-GB" dirty="0"/>
              <a:t>For both Hot Rolled Narrow Strip and Electrolytically Metal Coated Sheets the LSTM model performs better than the other models across all performance metrics.</a:t>
            </a:r>
          </a:p>
          <a:p>
            <a:r>
              <a:rPr lang="en-GB" dirty="0"/>
              <a:t>For Lengths Cut From Hot Rolled Wide the Random Forest Regression model performs better than the other models across all performance metrics. </a:t>
            </a:r>
          </a:p>
          <a:p>
            <a:r>
              <a:rPr lang="en-GB" dirty="0"/>
              <a:t>For Hot Dipped Metal Coated Sheets the Support Vector Regression model performs better than the other models across all performance metrics. </a:t>
            </a:r>
          </a:p>
          <a:p>
            <a:r>
              <a:rPr lang="en-GB" dirty="0"/>
              <a:t>For Cold Rolled Sheets, the LSTM model has the best (lowest) MAE and MAPE, while the Support Vector Regression model has the best RMSE.</a:t>
            </a:r>
          </a:p>
          <a:p>
            <a:r>
              <a:rPr lang="en-GB" dirty="0"/>
              <a:t>For Grain Non-Oriented the LSTM model has the best RMSE and MAPE, while the Support Vector Regression model has the best MAE.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841574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Excluding the Covid-19 period</a:t>
            </a:r>
          </a:p>
          <a:p>
            <a:r>
              <a:rPr lang="en-GB" dirty="0"/>
              <a:t>For both Lengths Cut From Hot Rolled Wide and Grain Non-Oriented the Random Forest Regression model performs better than the other model across all three performance metrics.</a:t>
            </a:r>
          </a:p>
          <a:p>
            <a:r>
              <a:rPr lang="en-GB" dirty="0"/>
              <a:t>For both Hot Dipped Metal Coated Sheets and Electrolytically Metal Coated Sheets the LSTM model performs better than the other models across all three performance metrics. </a:t>
            </a:r>
          </a:p>
          <a:p>
            <a:r>
              <a:rPr lang="en-GB" dirty="0"/>
              <a:t>For Hot Rolled Narrow Strip the Random Forest Regression model has the best RMSE, while the ENS1 model has the best MAE and MAPE. </a:t>
            </a:r>
          </a:p>
          <a:p>
            <a:r>
              <a:rPr lang="en-GB" dirty="0"/>
              <a:t>For Cold Rolled Sheets the Random Forest Regression model has the best RMSE and MAPE, while the ENS1 model has the best MAE. </a:t>
            </a:r>
          </a:p>
          <a:p>
            <a:pPr marL="0" indent="0">
              <a:buNone/>
            </a:pPr>
            <a:r>
              <a:rPr lang="en-GB" dirty="0"/>
              <a:t>Model performance highly dependent on underlying data</a:t>
            </a:r>
          </a:p>
          <a:p>
            <a:pPr marL="0" indent="0">
              <a:buNone/>
            </a:pPr>
            <a:r>
              <a:rPr lang="en-GB" dirty="0"/>
              <a:t>Better results compared to the models that include the Covid-19 period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087109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and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Steel demand in the automotive industry and EU 27 region</a:t>
            </a:r>
          </a:p>
          <a:p>
            <a:r>
              <a:rPr lang="en-GB" dirty="0"/>
              <a:t>Six steel products and a variety of features, based on discussions with industrial experts</a:t>
            </a:r>
          </a:p>
          <a:p>
            <a:r>
              <a:rPr lang="en-GB" dirty="0"/>
              <a:t>Data is processed using differencing techniques (stationarity).</a:t>
            </a:r>
          </a:p>
          <a:p>
            <a:r>
              <a:rPr lang="en-GB" dirty="0"/>
              <a:t>Dickey-Fuller and Kwiatkowski-Phillips-Schmidt-Shin (KPSS) test are used to test for stationarity</a:t>
            </a:r>
          </a:p>
          <a:p>
            <a:r>
              <a:rPr lang="en-GB" dirty="0"/>
              <a:t>Yeo-Johnson and standardization to account for differences in scale sizes and other technicalities </a:t>
            </a:r>
          </a:p>
          <a:p>
            <a:r>
              <a:rPr lang="en-GB" dirty="0"/>
              <a:t>Tree different performance metrics: RMSE, MAE and MAPE</a:t>
            </a:r>
          </a:p>
          <a:p>
            <a:r>
              <a:rPr lang="en-GB" dirty="0"/>
              <a:t>Excluding the COVID-19 period, both LSTM and Random Forest Regression perform well compared to Support Vector Regression and Ensemble 1</a:t>
            </a:r>
          </a:p>
          <a:p>
            <a:r>
              <a:rPr lang="en-GB" dirty="0"/>
              <a:t>Including the COVID-19 period, the differences across models were larger</a:t>
            </a:r>
          </a:p>
          <a:p>
            <a:r>
              <a:rPr lang="en-GB" dirty="0"/>
              <a:t>Relatively high errors, even the best models were not precise </a:t>
            </a:r>
          </a:p>
          <a:p>
            <a:r>
              <a:rPr lang="en-GB" dirty="0"/>
              <a:t>Steel-making companies should not rely on one single model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46046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EB797F-FFB6-784A-EE02-C48846F0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4</a:t>
            </a:fld>
            <a:endParaRPr lang="en-GB" noProof="0" dirty="0">
              <a:solidFill>
                <a:srgbClr val="FFFFFF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29C22D-B15B-D3FB-7FFE-38D9BC85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760" y="655991"/>
            <a:ext cx="4153786" cy="44875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101046-C992-A5A8-5B13-348E622F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Background</a:t>
            </a:r>
            <a:endParaRPr lang="LID4096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1E3DAB7-1FE1-B09C-0DDB-96802F194D0F}"/>
              </a:ext>
            </a:extLst>
          </p:cNvPr>
          <p:cNvSpPr txBox="1"/>
          <p:nvPr/>
        </p:nvSpPr>
        <p:spPr>
          <a:xfrm>
            <a:off x="633046" y="1252025"/>
            <a:ext cx="34887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NL" sz="1400" dirty="0"/>
              <a:t>Apparent </a:t>
            </a:r>
            <a:r>
              <a:rPr lang="nl-NL" sz="1400" dirty="0" err="1"/>
              <a:t>demand</a:t>
            </a:r>
            <a:r>
              <a:rPr lang="nl-NL" sz="1400" dirty="0"/>
              <a:t> </a:t>
            </a:r>
            <a:r>
              <a:rPr lang="nl-NL" sz="1400" dirty="0" err="1"/>
              <a:t>represents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visible</a:t>
            </a:r>
            <a:r>
              <a:rPr lang="nl-NL" sz="1400" dirty="0"/>
              <a:t> </a:t>
            </a:r>
            <a:r>
              <a:rPr lang="nl-NL" sz="1400" dirty="0" err="1"/>
              <a:t>consumption</a:t>
            </a:r>
            <a:r>
              <a:rPr lang="nl-NL" sz="1400" dirty="0"/>
              <a:t> in </a:t>
            </a:r>
            <a:r>
              <a:rPr lang="nl-NL" sz="1400" dirty="0" err="1"/>
              <a:t>the</a:t>
            </a:r>
            <a:r>
              <a:rPr lang="nl-NL" sz="1400" dirty="0"/>
              <a:t> market as </a:t>
            </a:r>
            <a:r>
              <a:rPr lang="nl-NL" sz="1400" dirty="0" err="1"/>
              <a:t>seen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a steel-making viewpoint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nl-NL" sz="14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NL" sz="1400" dirty="0"/>
              <a:t>Real </a:t>
            </a:r>
            <a:r>
              <a:rPr lang="nl-NL" sz="1400" dirty="0" err="1"/>
              <a:t>demand</a:t>
            </a:r>
            <a:r>
              <a:rPr lang="nl-NL" sz="1400" dirty="0"/>
              <a:t> accounts </a:t>
            </a:r>
            <a:r>
              <a:rPr lang="nl-NL" sz="1400" dirty="0" err="1"/>
              <a:t>for</a:t>
            </a:r>
            <a:r>
              <a:rPr lang="nl-NL" sz="1400" dirty="0"/>
              <a:t> changes in </a:t>
            </a:r>
            <a:r>
              <a:rPr lang="nl-NL" sz="1400" dirty="0" err="1"/>
              <a:t>inventory</a:t>
            </a:r>
            <a:r>
              <a:rPr lang="nl-NL" sz="1400" dirty="0"/>
              <a:t> levels;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demand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a </a:t>
            </a:r>
            <a:r>
              <a:rPr lang="nl-NL" sz="1400" dirty="0" err="1"/>
              <a:t>manufacturer</a:t>
            </a:r>
            <a:r>
              <a:rPr lang="nl-NL" sz="1400" dirty="0"/>
              <a:t> viewpoint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nl-NL" sz="14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nl-NL" sz="1400" dirty="0"/>
              <a:t>True </a:t>
            </a:r>
            <a:r>
              <a:rPr lang="nl-NL" sz="1400" dirty="0" err="1"/>
              <a:t>demand</a:t>
            </a:r>
            <a:r>
              <a:rPr lang="nl-NL" sz="1400" dirty="0"/>
              <a:t> </a:t>
            </a:r>
            <a:r>
              <a:rPr lang="nl-NL" sz="1400" dirty="0" err="1"/>
              <a:t>reflects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essential</a:t>
            </a:r>
            <a:r>
              <a:rPr lang="nl-NL" sz="1400" dirty="0"/>
              <a:t> </a:t>
            </a:r>
            <a:r>
              <a:rPr lang="nl-NL" sz="1400" dirty="0" err="1"/>
              <a:t>demand</a:t>
            </a:r>
            <a:r>
              <a:rPr lang="nl-NL" sz="1400" dirty="0"/>
              <a:t> </a:t>
            </a:r>
            <a:r>
              <a:rPr lang="nl-NL" sz="1400" dirty="0" err="1"/>
              <a:t>for</a:t>
            </a:r>
            <a:r>
              <a:rPr lang="nl-NL" sz="1400" dirty="0"/>
              <a:t> steel, </a:t>
            </a:r>
            <a:r>
              <a:rPr lang="nl-NL" sz="1400" dirty="0" err="1"/>
              <a:t>including</a:t>
            </a:r>
            <a:r>
              <a:rPr lang="nl-NL" sz="1400" dirty="0"/>
              <a:t> net </a:t>
            </a:r>
            <a:r>
              <a:rPr lang="nl-NL" sz="1400" dirty="0" err="1"/>
              <a:t>imports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non-target </a:t>
            </a:r>
            <a:r>
              <a:rPr lang="nl-NL" sz="1400" dirty="0" err="1"/>
              <a:t>markets</a:t>
            </a:r>
            <a:r>
              <a:rPr lang="nl-NL" sz="1400" dirty="0"/>
              <a:t>; </a:t>
            </a:r>
            <a:r>
              <a:rPr lang="nl-NL" sz="1400" dirty="0" err="1"/>
              <a:t>consumer</a:t>
            </a:r>
            <a:r>
              <a:rPr lang="nl-NL" sz="1400" dirty="0"/>
              <a:t> viewpoint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217034574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0989EB-C7FE-4BF1-9435-B8BBBC97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Limitations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Recommendations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2C17EC-26D9-1AC2-9C37-BBD9D50BA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Exploring</a:t>
            </a:r>
            <a:r>
              <a:rPr lang="nl-NL" dirty="0"/>
              <a:t> different </a:t>
            </a:r>
            <a:r>
              <a:rPr lang="nl-NL" dirty="0" err="1"/>
              <a:t>transformation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scaling</a:t>
            </a:r>
            <a:r>
              <a:rPr lang="nl-NL" dirty="0"/>
              <a:t> </a:t>
            </a:r>
            <a:r>
              <a:rPr lang="nl-NL" dirty="0" err="1"/>
              <a:t>techniques</a:t>
            </a:r>
            <a:r>
              <a:rPr lang="nl-NL" dirty="0"/>
              <a:t> (Box-Cox, min-max)</a:t>
            </a:r>
          </a:p>
          <a:p>
            <a:r>
              <a:rPr lang="nl-NL" dirty="0" err="1"/>
              <a:t>Including</a:t>
            </a:r>
            <a:r>
              <a:rPr lang="nl-NL" dirty="0"/>
              <a:t> extra features, </a:t>
            </a:r>
            <a:r>
              <a:rPr lang="nl-NL" dirty="0" err="1"/>
              <a:t>alternative</a:t>
            </a:r>
            <a:r>
              <a:rPr lang="nl-NL" dirty="0"/>
              <a:t> feature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techniques</a:t>
            </a:r>
            <a:r>
              <a:rPr lang="nl-NL" dirty="0"/>
              <a:t> (model </a:t>
            </a:r>
            <a:r>
              <a:rPr lang="nl-NL" dirty="0" err="1"/>
              <a:t>specific</a:t>
            </a:r>
            <a:r>
              <a:rPr lang="nl-NL" dirty="0"/>
              <a:t>)</a:t>
            </a:r>
          </a:p>
          <a:p>
            <a:r>
              <a:rPr lang="nl-NL" dirty="0" err="1"/>
              <a:t>Quarterly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yearly</a:t>
            </a:r>
            <a:r>
              <a:rPr lang="nl-NL" dirty="0"/>
              <a:t> features (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interpolation</a:t>
            </a:r>
            <a:r>
              <a:rPr lang="nl-NL" dirty="0"/>
              <a:t> </a:t>
            </a:r>
            <a:r>
              <a:rPr lang="nl-NL" dirty="0" err="1"/>
              <a:t>techniques</a:t>
            </a:r>
            <a:r>
              <a:rPr lang="nl-NL" dirty="0"/>
              <a:t>)</a:t>
            </a:r>
          </a:p>
          <a:p>
            <a:r>
              <a:rPr lang="nl-NL" dirty="0" err="1"/>
              <a:t>Integrate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forecasts</a:t>
            </a:r>
            <a:r>
              <a:rPr lang="nl-NL" dirty="0"/>
              <a:t> (GDP)</a:t>
            </a:r>
          </a:p>
          <a:p>
            <a:r>
              <a:rPr lang="nl-NL" dirty="0" err="1"/>
              <a:t>Including</a:t>
            </a:r>
            <a:r>
              <a:rPr lang="nl-NL" dirty="0"/>
              <a:t> </a:t>
            </a:r>
            <a:r>
              <a:rPr lang="nl-NL" dirty="0" err="1"/>
              <a:t>publications</a:t>
            </a:r>
            <a:r>
              <a:rPr lang="nl-NL" dirty="0"/>
              <a:t> </a:t>
            </a:r>
            <a:r>
              <a:rPr lang="nl-NL" dirty="0" err="1"/>
              <a:t>lags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accounting </a:t>
            </a:r>
            <a:r>
              <a:rPr lang="nl-NL" dirty="0" err="1"/>
              <a:t>for</a:t>
            </a:r>
            <a:r>
              <a:rPr lang="nl-NL" dirty="0"/>
              <a:t> data </a:t>
            </a:r>
            <a:r>
              <a:rPr lang="nl-NL" dirty="0" err="1"/>
              <a:t>revisions</a:t>
            </a:r>
            <a:endParaRPr lang="nl-NL" dirty="0"/>
          </a:p>
          <a:p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conduct</a:t>
            </a:r>
            <a:r>
              <a:rPr lang="nl-NL" dirty="0"/>
              <a:t> hyperparameter </a:t>
            </a:r>
            <a:r>
              <a:rPr lang="nl-NL" dirty="0" err="1"/>
              <a:t>tuning</a:t>
            </a:r>
            <a:r>
              <a:rPr lang="nl-NL" dirty="0"/>
              <a:t> (random search)</a:t>
            </a:r>
          </a:p>
          <a:p>
            <a:r>
              <a:rPr lang="nl-NL" dirty="0" err="1"/>
              <a:t>Patterns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steel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Other</a:t>
            </a:r>
            <a:r>
              <a:rPr lang="nl-NL" dirty="0"/>
              <a:t> machine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(N-Beats, Facebook </a:t>
            </a:r>
            <a:r>
              <a:rPr lang="nl-NL" dirty="0" err="1"/>
              <a:t>Prophet</a:t>
            </a:r>
            <a:r>
              <a:rPr lang="nl-NL" dirty="0"/>
              <a:t>,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Prophet</a:t>
            </a:r>
            <a:r>
              <a:rPr lang="nl-NL" dirty="0"/>
              <a:t>)</a:t>
            </a:r>
          </a:p>
          <a:p>
            <a:r>
              <a:rPr lang="nl-NL" dirty="0" err="1"/>
              <a:t>Other</a:t>
            </a:r>
            <a:r>
              <a:rPr lang="nl-NL" dirty="0"/>
              <a:t> ensemble </a:t>
            </a:r>
            <a:r>
              <a:rPr lang="nl-NL" dirty="0" err="1"/>
              <a:t>models</a:t>
            </a:r>
            <a:r>
              <a:rPr lang="nl-NL" dirty="0"/>
              <a:t> (LSTM </a:t>
            </a:r>
            <a:r>
              <a:rPr lang="nl-NL" dirty="0" err="1"/>
              <a:t>with</a:t>
            </a:r>
            <a:r>
              <a:rPr lang="nl-NL" dirty="0"/>
              <a:t> traditional </a:t>
            </a:r>
            <a:r>
              <a:rPr lang="nl-NL" dirty="0" err="1"/>
              <a:t>less</a:t>
            </a:r>
            <a:r>
              <a:rPr lang="nl-NL" dirty="0"/>
              <a:t> data-</a:t>
            </a:r>
            <a:r>
              <a:rPr lang="nl-NL" dirty="0" err="1"/>
              <a:t>hungry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)</a:t>
            </a:r>
          </a:p>
          <a:p>
            <a:r>
              <a:rPr lang="nl-NL" dirty="0" err="1"/>
              <a:t>Fuzzy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Networks </a:t>
            </a:r>
            <a:r>
              <a:rPr lang="nl-NL" dirty="0" err="1"/>
              <a:t>with</a:t>
            </a:r>
            <a:r>
              <a:rPr lang="nl-NL" dirty="0"/>
              <a:t> ARIMA</a:t>
            </a:r>
          </a:p>
          <a:p>
            <a:r>
              <a:rPr lang="nl-NL" dirty="0"/>
              <a:t>Handling extreme event,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account </a:t>
            </a:r>
            <a:r>
              <a:rPr lang="nl-NL" dirty="0" err="1"/>
              <a:t>for</a:t>
            </a:r>
            <a:r>
              <a:rPr lang="nl-NL" dirty="0"/>
              <a:t> COVID-19?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E8D15B-720A-E498-D936-4A84C02B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40</a:t>
            </a:fld>
            <a:endParaRPr lang="en-GB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593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51453888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Section 1 header</a:t>
            </a:r>
            <a:br>
              <a:rPr lang="en-GB" dirty="0"/>
            </a:br>
            <a:r>
              <a:rPr lang="en-GB" dirty="0"/>
              <a:t>(Arial, Bold 40pt)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Subtitle section (Arial 20pt)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103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01046-C992-A5A8-5B13-348E622F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Theoretical</a:t>
            </a:r>
            <a:r>
              <a:rPr lang="nl-NL" dirty="0"/>
              <a:t> Background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B55D70-EEB8-20B1-7B3B-AB2D12199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84449"/>
            <a:ext cx="3789947" cy="3394472"/>
          </a:xfrm>
        </p:spPr>
        <p:txBody>
          <a:bodyPr/>
          <a:lstStyle/>
          <a:p>
            <a:r>
              <a:rPr lang="nl-NL" dirty="0" err="1"/>
              <a:t>Difficulty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align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demand</a:t>
            </a:r>
            <a:endParaRPr lang="nl-NL" dirty="0"/>
          </a:p>
          <a:p>
            <a:r>
              <a:rPr lang="nl-NL" dirty="0" err="1"/>
              <a:t>Lack</a:t>
            </a:r>
            <a:r>
              <a:rPr lang="nl-NL" dirty="0"/>
              <a:t> of information </a:t>
            </a:r>
            <a:r>
              <a:rPr lang="nl-NL" dirty="0" err="1"/>
              <a:t>from</a:t>
            </a:r>
            <a:r>
              <a:rPr lang="nl-NL" dirty="0"/>
              <a:t> stakeholders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inventories</a:t>
            </a:r>
            <a:endParaRPr lang="nl-NL" dirty="0"/>
          </a:p>
          <a:p>
            <a:r>
              <a:rPr lang="nl-NL" dirty="0" err="1"/>
              <a:t>Fluctuations</a:t>
            </a:r>
            <a:r>
              <a:rPr lang="nl-NL" dirty="0"/>
              <a:t> have effect on order </a:t>
            </a:r>
            <a:r>
              <a:rPr lang="nl-NL" dirty="0" err="1"/>
              <a:t>book</a:t>
            </a:r>
            <a:r>
              <a:rPr lang="nl-NL" dirty="0"/>
              <a:t> </a:t>
            </a:r>
            <a:r>
              <a:rPr lang="nl-NL" dirty="0" err="1"/>
              <a:t>decisions</a:t>
            </a:r>
            <a:endParaRPr lang="nl-NL" dirty="0"/>
          </a:p>
          <a:p>
            <a:r>
              <a:rPr lang="nl-NL" dirty="0"/>
              <a:t>Steel-making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ongoing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nl-NL" dirty="0"/>
          </a:p>
          <a:p>
            <a:r>
              <a:rPr lang="nl-NL" dirty="0"/>
              <a:t>High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, low </a:t>
            </a:r>
            <a:r>
              <a:rPr lang="nl-NL" dirty="0" err="1"/>
              <a:t>profit</a:t>
            </a:r>
            <a:r>
              <a:rPr lang="nl-NL" dirty="0"/>
              <a:t> </a:t>
            </a:r>
            <a:r>
              <a:rPr lang="nl-NL" dirty="0" err="1"/>
              <a:t>margins</a:t>
            </a:r>
            <a:endParaRPr lang="nl-NL" dirty="0"/>
          </a:p>
          <a:p>
            <a:r>
              <a:rPr lang="nl-NL" dirty="0" err="1"/>
              <a:t>Continues</a:t>
            </a:r>
            <a:r>
              <a:rPr lang="nl-NL" dirty="0"/>
              <a:t> order flow </a:t>
            </a:r>
            <a:r>
              <a:rPr lang="nl-NL" dirty="0" err="1"/>
              <a:t>and</a:t>
            </a:r>
            <a:r>
              <a:rPr lang="nl-NL" dirty="0"/>
              <a:t> full </a:t>
            </a:r>
            <a:r>
              <a:rPr lang="nl-NL" dirty="0" err="1"/>
              <a:t>production</a:t>
            </a:r>
            <a:r>
              <a:rPr lang="nl-NL" dirty="0"/>
              <a:t> </a:t>
            </a:r>
            <a:r>
              <a:rPr lang="nl-NL" dirty="0" err="1"/>
              <a:t>capacity</a:t>
            </a:r>
            <a:endParaRPr lang="nl-NL" dirty="0"/>
          </a:p>
          <a:p>
            <a:pPr marL="0" indent="0">
              <a:buNone/>
            </a:pPr>
            <a:endParaRPr lang="LID4096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EB797F-FFB6-784A-EE02-C48846F0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5</a:t>
            </a:fld>
            <a:endParaRPr lang="en-GB" noProof="0" dirty="0">
              <a:solidFill>
                <a:srgbClr val="FFFFFF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5825FC2-1C04-070D-AE4C-6A0798E9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621" y="1039997"/>
            <a:ext cx="5220354" cy="35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282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4449"/>
            <a:ext cx="8686800" cy="3394472"/>
          </a:xfrm>
        </p:spPr>
        <p:txBody>
          <a:bodyPr/>
          <a:lstStyle/>
          <a:p>
            <a:pPr lvl="4"/>
            <a:r>
              <a:rPr lang="en-GB" dirty="0"/>
              <a:t>Traditional and modern demand models</a:t>
            </a:r>
          </a:p>
          <a:p>
            <a:r>
              <a:rPr lang="en-GB" dirty="0"/>
              <a:t>Econometric Demand Models and VAR (macro-economic)</a:t>
            </a:r>
          </a:p>
          <a:p>
            <a:r>
              <a:rPr lang="en-GB" dirty="0"/>
              <a:t>Intensity of Use Models (macro-economic)</a:t>
            </a:r>
          </a:p>
          <a:p>
            <a:r>
              <a:rPr lang="en-GB" dirty="0"/>
              <a:t>SWIP Models (industrial performance)</a:t>
            </a:r>
          </a:p>
          <a:p>
            <a:r>
              <a:rPr lang="en-GB" dirty="0"/>
              <a:t>SWIP derives apparent steel demand from real steel demand and product demand from total demand</a:t>
            </a:r>
          </a:p>
          <a:p>
            <a:r>
              <a:rPr lang="en-GB" dirty="0"/>
              <a:t>Based on traditional market cycles and assumptions on inventory levels</a:t>
            </a:r>
          </a:p>
          <a:p>
            <a:r>
              <a:rPr lang="en-GB" dirty="0"/>
              <a:t>Frequent revisions in demand forecasts (</a:t>
            </a:r>
            <a:r>
              <a:rPr lang="en-GB" dirty="0" err="1"/>
              <a:t>Eurofer</a:t>
            </a:r>
            <a:r>
              <a:rPr lang="en-GB" dirty="0"/>
              <a:t>, 2023)</a:t>
            </a:r>
          </a:p>
          <a:p>
            <a:r>
              <a:rPr lang="en-GB" dirty="0"/>
              <a:t>Hybrid Demand Models and Machine Learning</a:t>
            </a:r>
          </a:p>
          <a:p>
            <a:r>
              <a:rPr lang="en-GB" dirty="0"/>
              <a:t>Grey models (Evans, 2014), Fuzzy-Arima models (</a:t>
            </a:r>
            <a:r>
              <a:rPr lang="en-GB" dirty="0" err="1"/>
              <a:t>Torbat</a:t>
            </a:r>
            <a:r>
              <a:rPr lang="en-GB" dirty="0"/>
              <a:t> et al. 2018)</a:t>
            </a:r>
          </a:p>
          <a:p>
            <a:r>
              <a:rPr lang="en-GB" dirty="0"/>
              <a:t>Complex for non-specialists to understand and 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23638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- Target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/>
              <a:t>Target Variables</a:t>
            </a:r>
          </a:p>
          <a:p>
            <a:r>
              <a:rPr lang="en-GB" b="1" dirty="0"/>
              <a:t>Hot Rolled Narrow Strip</a:t>
            </a:r>
            <a:r>
              <a:rPr lang="en-GB" dirty="0"/>
              <a:t>: Commonly used in the automotive industry for various structural components in vehicles</a:t>
            </a:r>
          </a:p>
          <a:p>
            <a:r>
              <a:rPr lang="en-GB" b="1" dirty="0"/>
              <a:t>Lengths Cut From Hot Rolled Wide</a:t>
            </a:r>
            <a:r>
              <a:rPr lang="en-GB" dirty="0"/>
              <a:t>: Commonly used for manufacturing automotive components that require wider and thicker steel sheets, such as vehicle frames</a:t>
            </a:r>
          </a:p>
          <a:p>
            <a:r>
              <a:rPr lang="en-GB" b="1" dirty="0"/>
              <a:t>Cold Rolled Sheets</a:t>
            </a:r>
            <a:r>
              <a:rPr lang="en-GB" dirty="0"/>
              <a:t>: Characterized by a smooth surface finish and often used for exterior parts such as door panels and hoods</a:t>
            </a:r>
          </a:p>
          <a:p>
            <a:r>
              <a:rPr lang="en-GB" b="1" dirty="0"/>
              <a:t>Hot Dipped Metal Coated Sheets</a:t>
            </a:r>
            <a:r>
              <a:rPr lang="en-GB" dirty="0"/>
              <a:t>: Commonly used for parts that require heavy resistance for corrasion, such as undercarriage components</a:t>
            </a:r>
          </a:p>
          <a:p>
            <a:r>
              <a:rPr lang="en-GB" b="1" dirty="0"/>
              <a:t>Electrolytically Metal Coated Sheets</a:t>
            </a:r>
            <a:r>
              <a:rPr lang="en-GB" dirty="0"/>
              <a:t>: Commonly used for parts that require high-quality surface finish as well as moderate corrosion resistance. This can range from interior to exterior components.</a:t>
            </a:r>
          </a:p>
          <a:p>
            <a:r>
              <a:rPr lang="en-GB" b="1" dirty="0"/>
              <a:t>Grain Non-Oriented</a:t>
            </a:r>
            <a:r>
              <a:rPr lang="en-GB" dirty="0"/>
              <a:t>: Commonly used for electrical components, such as the motors and transformers in vehicles.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94423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259C1-F6DC-57EE-499B-234B5527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– Target Variables</a:t>
            </a:r>
            <a:endParaRPr lang="LID4096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D980248-86C9-77D5-410B-CFF967B2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F7073-2DD3-4386-BBF7-0F6C7BAF276C}" type="slidenum">
              <a:rPr lang="en-GB" noProof="0" smtClean="0">
                <a:solidFill>
                  <a:srgbClr val="FFFFFF"/>
                </a:solidFill>
              </a:rPr>
              <a:pPr/>
              <a:t>8</a:t>
            </a:fld>
            <a:endParaRPr lang="en-GB" noProof="0" dirty="0">
              <a:solidFill>
                <a:srgbClr val="FFFFFF"/>
              </a:solidFill>
            </a:endParaRPr>
          </a:p>
        </p:txBody>
      </p:sp>
      <p:pic>
        <p:nvPicPr>
          <p:cNvPr id="2050" name="Picture 2" descr="Car Manufacturing Process, Component, and More">
            <a:extLst>
              <a:ext uri="{FF2B5EF4-FFF2-40B4-BE49-F238E27FC236}">
                <a16:creationId xmlns:a16="http://schemas.microsoft.com/office/drawing/2014/main" id="{14976C34-3338-2EE7-C3C0-F4CE407ED7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/>
          <a:stretch/>
        </p:blipFill>
        <p:spPr bwMode="auto">
          <a:xfrm>
            <a:off x="24179" y="2061061"/>
            <a:ext cx="5500468" cy="279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t is de nieuwe geautomatiseerde opslaghal van Tata Steel - Logistiek">
            <a:extLst>
              <a:ext uri="{FF2B5EF4-FFF2-40B4-BE49-F238E27FC236}">
                <a16:creationId xmlns:a16="http://schemas.microsoft.com/office/drawing/2014/main" id="{9DD17E92-4A6E-DF11-A7F1-03BBCE99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21" y="337225"/>
            <a:ext cx="3432517" cy="22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4A5E4EB-A522-A857-F42E-C6702F47E1E9}"/>
              </a:ext>
            </a:extLst>
          </p:cNvPr>
          <p:cNvSpPr txBox="1"/>
          <p:nvPr/>
        </p:nvSpPr>
        <p:spPr>
          <a:xfrm>
            <a:off x="126608" y="4655363"/>
            <a:ext cx="4761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Car Manufacturing Process (</a:t>
            </a:r>
            <a:r>
              <a:rPr lang="en-US" sz="900" dirty="0" err="1"/>
              <a:t>Hashmicro</a:t>
            </a:r>
            <a:r>
              <a:rPr lang="en-US" sz="900" dirty="0"/>
              <a:t>, 2024)</a:t>
            </a:r>
            <a:endParaRPr lang="LID4096" sz="9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B21647E-32B7-4C96-EA91-4CBC821F8FDA}"/>
              </a:ext>
            </a:extLst>
          </p:cNvPr>
          <p:cNvSpPr txBox="1"/>
          <p:nvPr/>
        </p:nvSpPr>
        <p:spPr>
          <a:xfrm>
            <a:off x="5852160" y="2625570"/>
            <a:ext cx="2957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LA Hal Velsen-Noord (Nationale Staalprijs, 2024)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8041600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Available Features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5243" y="4697399"/>
            <a:ext cx="346802" cy="446102"/>
          </a:xfrm>
        </p:spPr>
        <p:txBody>
          <a:bodyPr/>
          <a:lstStyle/>
          <a:p>
            <a:fld id="{1F3F7073-2DD3-4386-BBF7-0F6C7BAF276C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6A1DDC-A418-8A7F-45DD-DBA97885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27 macro-</a:t>
            </a:r>
            <a:r>
              <a:rPr lang="nl-NL" dirty="0" err="1"/>
              <a:t>economic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industrial</a:t>
            </a:r>
            <a:r>
              <a:rPr lang="nl-NL" dirty="0"/>
              <a:t> indicators</a:t>
            </a:r>
          </a:p>
          <a:p>
            <a:r>
              <a:rPr lang="nl-NL" dirty="0" err="1"/>
              <a:t>Based</a:t>
            </a:r>
            <a:r>
              <a:rPr lang="nl-NL" dirty="0"/>
              <a:t> on domain 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industrial</a:t>
            </a:r>
            <a:r>
              <a:rPr lang="nl-NL" dirty="0"/>
              <a:t> experts</a:t>
            </a:r>
          </a:p>
          <a:p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target variables (no irrelevant features)</a:t>
            </a:r>
          </a:p>
          <a:p>
            <a:r>
              <a:rPr lang="nl-NL" dirty="0" err="1"/>
              <a:t>Monthly</a:t>
            </a:r>
            <a:r>
              <a:rPr lang="nl-NL" dirty="0"/>
              <a:t> data </a:t>
            </a:r>
            <a:r>
              <a:rPr lang="nl-NL" dirty="0" err="1"/>
              <a:t>retrieved</a:t>
            </a:r>
            <a:r>
              <a:rPr lang="nl-NL" dirty="0"/>
              <a:t> via </a:t>
            </a:r>
            <a:r>
              <a:rPr lang="nl-NL" dirty="0" err="1"/>
              <a:t>Refinitiv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multiple sources</a:t>
            </a:r>
          </a:p>
          <a:p>
            <a:r>
              <a:rPr lang="nl-NL" dirty="0"/>
              <a:t>Practical </a:t>
            </a:r>
            <a:r>
              <a:rPr lang="nl-NL" dirty="0" err="1"/>
              <a:t>considerations</a:t>
            </a:r>
            <a:r>
              <a:rPr lang="nl-NL" dirty="0"/>
              <a:t>: </a:t>
            </a:r>
            <a:r>
              <a:rPr lang="nl-NL" dirty="0" err="1"/>
              <a:t>monthly</a:t>
            </a:r>
            <a:r>
              <a:rPr lang="nl-NL" dirty="0"/>
              <a:t> data (no </a:t>
            </a:r>
            <a:r>
              <a:rPr lang="nl-NL" dirty="0" err="1"/>
              <a:t>interpolation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Economic</a:t>
            </a:r>
            <a:r>
              <a:rPr lang="nl-NL" dirty="0"/>
              <a:t> Performance Indicators</a:t>
            </a:r>
          </a:p>
          <a:p>
            <a:r>
              <a:rPr lang="nl-NL" dirty="0" err="1"/>
              <a:t>Purchasing</a:t>
            </a:r>
            <a:r>
              <a:rPr lang="nl-NL" dirty="0"/>
              <a:t> Managers’ Index (PMI)</a:t>
            </a:r>
          </a:p>
          <a:p>
            <a:r>
              <a:rPr lang="nl-NL" dirty="0" err="1"/>
              <a:t>Confidence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Sentiment Indicators</a:t>
            </a:r>
          </a:p>
          <a:p>
            <a:r>
              <a:rPr lang="nl-NL" dirty="0"/>
              <a:t>Price </a:t>
            </a:r>
            <a:r>
              <a:rPr lang="nl-NL" dirty="0" err="1"/>
              <a:t>and</a:t>
            </a:r>
            <a:r>
              <a:rPr lang="nl-NL" dirty="0"/>
              <a:t> Market Indicators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401789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2_Office Theme">
  <a:themeElements>
    <a:clrScheme name="TaTa new">
      <a:dk1>
        <a:srgbClr val="000000"/>
      </a:dk1>
      <a:lt1>
        <a:srgbClr val="FFFFFF"/>
      </a:lt1>
      <a:dk2>
        <a:srgbClr val="5A245A"/>
      </a:dk2>
      <a:lt2>
        <a:srgbClr val="0083A9"/>
      </a:lt2>
      <a:accent1>
        <a:srgbClr val="3D7EDB"/>
      </a:accent1>
      <a:accent2>
        <a:srgbClr val="002B45"/>
      </a:accent2>
      <a:accent3>
        <a:srgbClr val="BEB9A6"/>
      </a:accent3>
      <a:accent4>
        <a:srgbClr val="FFA100"/>
      </a:accent4>
      <a:accent5>
        <a:srgbClr val="34B233"/>
      </a:accent5>
      <a:accent6>
        <a:srgbClr val="ED2939"/>
      </a:accent6>
      <a:hlink>
        <a:srgbClr val="3D7EDB"/>
      </a:hlink>
      <a:folHlink>
        <a:srgbClr val="3D7ED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D7EDB"/>
        </a:solidFill>
        <a:ln w="3175">
          <a:noFill/>
          <a:miter lim="800000"/>
        </a:ln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00000"/>
          </a:lnSpc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6DD6DD4-2654-49EB-A3EA-3C2AEA767732}" vid="{0EA9D66D-3D97-4DF3-9C50-4045AE415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037C23315B4E45866995FA935AD68F" ma:contentTypeVersion="8" ma:contentTypeDescription="Create a new document." ma:contentTypeScope="" ma:versionID="c689674c85b4b5bf9773c9b9f4241b63">
  <xsd:schema xmlns:xsd="http://www.w3.org/2001/XMLSchema" xmlns:xs="http://www.w3.org/2001/XMLSchema" xmlns:p="http://schemas.microsoft.com/office/2006/metadata/properties" xmlns:ns3="f7c0ee55-c9ec-4929-abcd-c2838a8cc37b" targetNamespace="http://schemas.microsoft.com/office/2006/metadata/properties" ma:root="true" ma:fieldsID="b8c331137f1783a9f5ee1bb2ee35f243" ns3:_="">
    <xsd:import namespace="f7c0ee55-c9ec-4929-abcd-c2838a8cc3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c0ee55-c9ec-4929-abcd-c2838a8cc3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592CD8-B590-42A6-8EDC-5F3847C67ECF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7c0ee55-c9ec-4929-abcd-c2838a8cc37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7BACEA6-70C9-470B-BCC8-5B8E28C9D9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C02A7C-2622-4DC6-9C79-EF91E9167D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c0ee55-c9ec-4929-abcd-c2838a8cc3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5039</TotalTime>
  <Words>2429</Words>
  <Application>Microsoft Office PowerPoint</Application>
  <PresentationFormat>Diavoorstelling (16:9)</PresentationFormat>
  <Paragraphs>384</Paragraphs>
  <Slides>42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46" baseType="lpstr">
      <vt:lpstr>Arial</vt:lpstr>
      <vt:lpstr>Calibri</vt:lpstr>
      <vt:lpstr>Wingdings</vt:lpstr>
      <vt:lpstr>2_Office Theme</vt:lpstr>
      <vt:lpstr>Machine Learning for Demand Forecasting of Steel Products in the Automotive Industry</vt:lpstr>
      <vt:lpstr>Agenda</vt:lpstr>
      <vt:lpstr>Theoretical Background</vt:lpstr>
      <vt:lpstr>Theoretical Background</vt:lpstr>
      <vt:lpstr>Theoretical Background</vt:lpstr>
      <vt:lpstr>Literature Review</vt:lpstr>
      <vt:lpstr>Data - Target Variables</vt:lpstr>
      <vt:lpstr>Data – Target Variables</vt:lpstr>
      <vt:lpstr>Data – Available Features</vt:lpstr>
      <vt:lpstr>Data – Available Features</vt:lpstr>
      <vt:lpstr>Data – Available Features</vt:lpstr>
      <vt:lpstr>Data – Available Features</vt:lpstr>
      <vt:lpstr>Data – Available Features</vt:lpstr>
      <vt:lpstr>Data – Data Processing</vt:lpstr>
      <vt:lpstr>Data – Feature Selection</vt:lpstr>
      <vt:lpstr>Data – Feature Selection</vt:lpstr>
      <vt:lpstr>Data – Feature Selection</vt:lpstr>
      <vt:lpstr>Methodology</vt:lpstr>
      <vt:lpstr>Methodology</vt:lpstr>
      <vt:lpstr>Methodology</vt:lpstr>
      <vt:lpstr>Methodology</vt:lpstr>
      <vt:lpstr>Methodology</vt:lpstr>
      <vt:lpstr>Methodology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Results and Analysis</vt:lpstr>
      <vt:lpstr>Recap and conclusion</vt:lpstr>
      <vt:lpstr>Limitations and Recommendations</vt:lpstr>
      <vt:lpstr>Do you have any questions?</vt:lpstr>
      <vt:lpstr>Section 1 header (Arial, Bold 40pt)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PowerPoint Presentation (Arial 40pt)</dc:title>
  <dc:creator>Hobbenschot, Freek</dc:creator>
  <cp:lastModifiedBy>Freek Hobbenschot</cp:lastModifiedBy>
  <cp:revision>9</cp:revision>
  <cp:lastPrinted>2019-07-15T14:28:02Z</cp:lastPrinted>
  <dcterms:created xsi:type="dcterms:W3CDTF">2024-01-17T13:22:27Z</dcterms:created>
  <dcterms:modified xsi:type="dcterms:W3CDTF">2024-01-21T23:11:13Z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0x01010039037C23315B4E45866995FA935AD68F</vt:lpwstr>
  </property>
  <property fmtid="{D5CDD505-2E9C-101B-9397-08002B2CF9AE}" pid="3" name="MSIP_Label_73aa366c-74b9-492b-a1b9-5472c41e7d31_Enabled">
    <vt:lpwstr>true</vt:lpwstr>
  </property>
  <property fmtid="{D5CDD505-2E9C-101B-9397-08002B2CF9AE}" pid="4" name="MSIP_Label_73aa366c-74b9-492b-a1b9-5472c41e7d31_SetDate">
    <vt:lpwstr>2024-01-17T13:39:48Z</vt:lpwstr>
  </property>
  <property fmtid="{D5CDD505-2E9C-101B-9397-08002B2CF9AE}" pid="5" name="MSIP_Label_73aa366c-74b9-492b-a1b9-5472c41e7d31_Method">
    <vt:lpwstr>Standard</vt:lpwstr>
  </property>
  <property fmtid="{D5CDD505-2E9C-101B-9397-08002B2CF9AE}" pid="6" name="MSIP_Label_73aa366c-74b9-492b-a1b9-5472c41e7d31_Name">
    <vt:lpwstr>73aa366c-74b9-492b-a1b9-5472c41e7d31</vt:lpwstr>
  </property>
  <property fmtid="{D5CDD505-2E9C-101B-9397-08002B2CF9AE}" pid="7" name="MSIP_Label_73aa366c-74b9-492b-a1b9-5472c41e7d31_SiteId">
    <vt:lpwstr>44bbd632-fe04-42d7-933e-2649dcd22649</vt:lpwstr>
  </property>
  <property fmtid="{D5CDD505-2E9C-101B-9397-08002B2CF9AE}" pid="8" name="MSIP_Label_73aa366c-74b9-492b-a1b9-5472c41e7d31_ActionId">
    <vt:lpwstr>a4706d8c-b5b1-4cf9-8c58-38d880a26f29</vt:lpwstr>
  </property>
  <property fmtid="{D5CDD505-2E9C-101B-9397-08002B2CF9AE}" pid="9" name="MSIP_Label_73aa366c-74b9-492b-a1b9-5472c41e7d31_ContentBits">
    <vt:lpwstr>2</vt:lpwstr>
  </property>
  <property fmtid="{D5CDD505-2E9C-101B-9397-08002B2CF9AE}" pid="10" name="ClassificationContentMarkingFooterLocations">
    <vt:lpwstr>2_Office Theme:8</vt:lpwstr>
  </property>
  <property fmtid="{D5CDD505-2E9C-101B-9397-08002B2CF9AE}" pid="11" name="ClassificationContentMarkingFooterText">
    <vt:lpwstr>Sensitivity: general</vt:lpwstr>
  </property>
</Properties>
</file>